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 id="2147483672" r:id="rId6"/>
    <p:sldMasterId id="2147483684" r:id="rId7"/>
  </p:sldMasterIdLst>
  <p:notesMasterIdLst>
    <p:notesMasterId r:id="rId33"/>
  </p:notesMasterIdLst>
  <p:sldIdLst>
    <p:sldId id="310" r:id="rId8"/>
    <p:sldId id="316" r:id="rId9"/>
    <p:sldId id="317" r:id="rId10"/>
    <p:sldId id="334" r:id="rId11"/>
    <p:sldId id="335" r:id="rId12"/>
    <p:sldId id="336" r:id="rId13"/>
    <p:sldId id="339" r:id="rId14"/>
    <p:sldId id="340" r:id="rId15"/>
    <p:sldId id="341" r:id="rId16"/>
    <p:sldId id="318" r:id="rId17"/>
    <p:sldId id="319" r:id="rId18"/>
    <p:sldId id="329" r:id="rId19"/>
    <p:sldId id="342" r:id="rId20"/>
    <p:sldId id="343" r:id="rId21"/>
    <p:sldId id="344" r:id="rId22"/>
    <p:sldId id="346" r:id="rId23"/>
    <p:sldId id="345" r:id="rId24"/>
    <p:sldId id="347" r:id="rId25"/>
    <p:sldId id="348" r:id="rId26"/>
    <p:sldId id="349" r:id="rId27"/>
    <p:sldId id="350" r:id="rId28"/>
    <p:sldId id="351" r:id="rId29"/>
    <p:sldId id="352" r:id="rId30"/>
    <p:sldId id="353" r:id="rId31"/>
    <p:sldId id="354"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450"/>
    <a:srgbClr val="00A6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94" autoAdjust="0"/>
    <p:restoredTop sz="94660"/>
  </p:normalViewPr>
  <p:slideViewPr>
    <p:cSldViewPr snapToGrid="0">
      <p:cViewPr>
        <p:scale>
          <a:sx n="200" d="100"/>
          <a:sy n="200" d="100"/>
        </p:scale>
        <p:origin x="-2958" y="-21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21" Type="http://schemas.openxmlformats.org/officeDocument/2006/relationships/slide" Target="slides/slide14.xml"/><Relationship Id="rId34"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viewProps" Target="viewProps.xml"/><Relationship Id="rId8" Type="http://schemas.openxmlformats.org/officeDocument/2006/relationships/slide" Target="slides/slide1.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uyeung" userId="a853c2ba-189c-49c2-a228-475cb224c90c" providerId="ADAL" clId="{7063F234-6E89-4681-8F8A-60B36AB6BAD8}"/>
    <pc:docChg chg="addSld modSld">
      <pc:chgData name="jauyeung" userId="a853c2ba-189c-49c2-a228-475cb224c90c" providerId="ADAL" clId="{7063F234-6E89-4681-8F8A-60B36AB6BAD8}" dt="2025-07-30T22:49:15.993" v="90" actId="1076"/>
      <pc:docMkLst>
        <pc:docMk/>
      </pc:docMkLst>
      <pc:sldChg chg="modSp mod">
        <pc:chgData name="jauyeung" userId="a853c2ba-189c-49c2-a228-475cb224c90c" providerId="ADAL" clId="{7063F234-6E89-4681-8F8A-60B36AB6BAD8}" dt="2025-07-30T22:48:53.565" v="87" actId="20577"/>
        <pc:sldMkLst>
          <pc:docMk/>
          <pc:sldMk cId="714495446" sldId="318"/>
        </pc:sldMkLst>
        <pc:graphicFrameChg chg="modGraphic">
          <ac:chgData name="jauyeung" userId="a853c2ba-189c-49c2-a228-475cb224c90c" providerId="ADAL" clId="{7063F234-6E89-4681-8F8A-60B36AB6BAD8}" dt="2025-07-30T22:48:53.565" v="87" actId="20577"/>
          <ac:graphicFrameMkLst>
            <pc:docMk/>
            <pc:sldMk cId="714495446" sldId="318"/>
            <ac:graphicFrameMk id="4" creationId="{00000000-0000-0000-0000-000000000000}"/>
          </ac:graphicFrameMkLst>
        </pc:graphicFrameChg>
      </pc:sldChg>
      <pc:sldChg chg="modSp mod">
        <pc:chgData name="jauyeung" userId="a853c2ba-189c-49c2-a228-475cb224c90c" providerId="ADAL" clId="{7063F234-6E89-4681-8F8A-60B36AB6BAD8}" dt="2025-07-30T22:49:10.892" v="89" actId="255"/>
        <pc:sldMkLst>
          <pc:docMk/>
          <pc:sldMk cId="1110744465" sldId="319"/>
        </pc:sldMkLst>
        <pc:graphicFrameChg chg="modGraphic">
          <ac:chgData name="jauyeung" userId="a853c2ba-189c-49c2-a228-475cb224c90c" providerId="ADAL" clId="{7063F234-6E89-4681-8F8A-60B36AB6BAD8}" dt="2025-07-30T22:49:10.892" v="89" actId="255"/>
          <ac:graphicFrameMkLst>
            <pc:docMk/>
            <pc:sldMk cId="1110744465" sldId="319"/>
            <ac:graphicFrameMk id="4" creationId="{00000000-0000-0000-0000-000000000000}"/>
          </ac:graphicFrameMkLst>
        </pc:graphicFrameChg>
      </pc:sldChg>
      <pc:sldChg chg="modSp mod">
        <pc:chgData name="jauyeung" userId="a853c2ba-189c-49c2-a228-475cb224c90c" providerId="ADAL" clId="{7063F234-6E89-4681-8F8A-60B36AB6BAD8}" dt="2025-07-30T22:49:15.993" v="90" actId="1076"/>
        <pc:sldMkLst>
          <pc:docMk/>
          <pc:sldMk cId="1677624675" sldId="329"/>
        </pc:sldMkLst>
        <pc:graphicFrameChg chg="mod">
          <ac:chgData name="jauyeung" userId="a853c2ba-189c-49c2-a228-475cb224c90c" providerId="ADAL" clId="{7063F234-6E89-4681-8F8A-60B36AB6BAD8}" dt="2025-07-30T22:49:15.993" v="90" actId="1076"/>
          <ac:graphicFrameMkLst>
            <pc:docMk/>
            <pc:sldMk cId="1677624675" sldId="329"/>
            <ac:graphicFrameMk id="4" creationId="{00000000-0000-0000-0000-000000000000}"/>
          </ac:graphicFrameMkLst>
        </pc:graphicFrameChg>
      </pc:sldChg>
      <pc:sldChg chg="modSp add mod">
        <pc:chgData name="jauyeung" userId="a853c2ba-189c-49c2-a228-475cb224c90c" providerId="ADAL" clId="{7063F234-6E89-4681-8F8A-60B36AB6BAD8}" dt="2025-07-30T22:47:02.140" v="81" actId="20577"/>
        <pc:sldMkLst>
          <pc:docMk/>
          <pc:sldMk cId="739160891" sldId="353"/>
        </pc:sldMkLst>
        <pc:graphicFrameChg chg="modGraphic">
          <ac:chgData name="jauyeung" userId="a853c2ba-189c-49c2-a228-475cb224c90c" providerId="ADAL" clId="{7063F234-6E89-4681-8F8A-60B36AB6BAD8}" dt="2025-07-30T22:47:02.140" v="81" actId="20577"/>
          <ac:graphicFrameMkLst>
            <pc:docMk/>
            <pc:sldMk cId="739160891" sldId="353"/>
            <ac:graphicFrameMk id="4" creationId="{00000000-0000-0000-0000-000000000000}"/>
          </ac:graphicFrameMkLst>
        </pc:graphicFrameChg>
      </pc:sldChg>
      <pc:sldChg chg="modSp add">
        <pc:chgData name="jauyeung" userId="a853c2ba-189c-49c2-a228-475cb224c90c" providerId="ADAL" clId="{7063F234-6E89-4681-8F8A-60B36AB6BAD8}" dt="2025-07-30T22:47:14.594" v="82"/>
        <pc:sldMkLst>
          <pc:docMk/>
          <pc:sldMk cId="2470762683" sldId="354"/>
        </pc:sldMkLst>
        <pc:graphicFrameChg chg="mod">
          <ac:chgData name="jauyeung" userId="a853c2ba-189c-49c2-a228-475cb224c90c" providerId="ADAL" clId="{7063F234-6E89-4681-8F8A-60B36AB6BAD8}" dt="2025-07-30T22:47:14.594" v="82"/>
          <ac:graphicFrameMkLst>
            <pc:docMk/>
            <pc:sldMk cId="2470762683" sldId="354"/>
            <ac:graphicFrameMk id="4" creationId="{00000000-0000-0000-0000-000000000000}"/>
          </ac:graphicFrameMkLst>
        </pc:graphicFrameChg>
      </pc:sldChg>
    </pc:docChg>
  </pc:docChgLst>
  <pc:docChgLst>
    <pc:chgData name="jauyeung" userId="a853c2ba-189c-49c2-a228-475cb224c90c" providerId="ADAL" clId="{80938340-4F25-48D9-9141-5BF28D012B53}"/>
    <pc:docChg chg="undo custSel addSld delSld modSld">
      <pc:chgData name="jauyeung" userId="a853c2ba-189c-49c2-a228-475cb224c90c" providerId="ADAL" clId="{80938340-4F25-48D9-9141-5BF28D012B53}" dt="2025-07-28T06:10:35.413" v="969" actId="20577"/>
      <pc:docMkLst>
        <pc:docMk/>
      </pc:docMkLst>
      <pc:sldChg chg="modSp mod">
        <pc:chgData name="jauyeung" userId="a853c2ba-189c-49c2-a228-475cb224c90c" providerId="ADAL" clId="{80938340-4F25-48D9-9141-5BF28D012B53}" dt="2025-07-28T06:10:35.413" v="969" actId="20577"/>
        <pc:sldMkLst>
          <pc:docMk/>
          <pc:sldMk cId="3815295453" sldId="310"/>
        </pc:sldMkLst>
        <pc:spChg chg="mod">
          <ac:chgData name="jauyeung" userId="a853c2ba-189c-49c2-a228-475cb224c90c" providerId="ADAL" clId="{80938340-4F25-48D9-9141-5BF28D012B53}" dt="2025-07-28T05:55:48.837" v="26" actId="1076"/>
          <ac:spMkLst>
            <pc:docMk/>
            <pc:sldMk cId="3815295453" sldId="310"/>
            <ac:spMk id="4" creationId="{00000000-0000-0000-0000-000000000000}"/>
          </ac:spMkLst>
        </pc:spChg>
        <pc:spChg chg="mod">
          <ac:chgData name="jauyeung" userId="a853c2ba-189c-49c2-a228-475cb224c90c" providerId="ADAL" clId="{80938340-4F25-48D9-9141-5BF28D012B53}" dt="2025-07-28T06:10:35.413" v="969" actId="20577"/>
          <ac:spMkLst>
            <pc:docMk/>
            <pc:sldMk cId="3815295453" sldId="310"/>
            <ac:spMk id="5" creationId="{00000000-0000-0000-0000-000000000000}"/>
          </ac:spMkLst>
        </pc:spChg>
      </pc:sldChg>
      <pc:sldChg chg="modSp mod">
        <pc:chgData name="jauyeung" userId="a853c2ba-189c-49c2-a228-475cb224c90c" providerId="ADAL" clId="{80938340-4F25-48D9-9141-5BF28D012B53}" dt="2025-07-28T06:10:01.276" v="965" actId="20577"/>
        <pc:sldMkLst>
          <pc:docMk/>
          <pc:sldMk cId="2994294978" sldId="316"/>
        </pc:sldMkLst>
        <pc:graphicFrameChg chg="mod modGraphic">
          <ac:chgData name="jauyeung" userId="a853c2ba-189c-49c2-a228-475cb224c90c" providerId="ADAL" clId="{80938340-4F25-48D9-9141-5BF28D012B53}" dt="2025-07-28T06:10:01.276" v="965" actId="20577"/>
          <ac:graphicFrameMkLst>
            <pc:docMk/>
            <pc:sldMk cId="2994294978" sldId="316"/>
            <ac:graphicFrameMk id="4" creationId="{00000000-0000-0000-0000-000000000000}"/>
          </ac:graphicFrameMkLst>
        </pc:graphicFrameChg>
      </pc:sldChg>
      <pc:sldChg chg="add del">
        <pc:chgData name="jauyeung" userId="a853c2ba-189c-49c2-a228-475cb224c90c" providerId="ADAL" clId="{80938340-4F25-48D9-9141-5BF28D012B53}" dt="2025-07-28T05:57:36.283" v="29"/>
        <pc:sldMkLst>
          <pc:docMk/>
          <pc:sldMk cId="714495446" sldId="318"/>
        </pc:sldMkLst>
      </pc:sldChg>
      <pc:sldChg chg="add del">
        <pc:chgData name="jauyeung" userId="a853c2ba-189c-49c2-a228-475cb224c90c" providerId="ADAL" clId="{80938340-4F25-48D9-9141-5BF28D012B53}" dt="2025-07-28T05:57:36.283" v="29"/>
        <pc:sldMkLst>
          <pc:docMk/>
          <pc:sldMk cId="1110744465" sldId="319"/>
        </pc:sldMkLst>
      </pc:sldChg>
      <pc:sldChg chg="del">
        <pc:chgData name="jauyeung" userId="a853c2ba-189c-49c2-a228-475cb224c90c" providerId="ADAL" clId="{80938340-4F25-48D9-9141-5BF28D012B53}" dt="2025-07-28T05:55:21.310" v="0" actId="47"/>
        <pc:sldMkLst>
          <pc:docMk/>
          <pc:sldMk cId="1186553666" sldId="320"/>
        </pc:sldMkLst>
      </pc:sldChg>
      <pc:sldChg chg="del">
        <pc:chgData name="jauyeung" userId="a853c2ba-189c-49c2-a228-475cb224c90c" providerId="ADAL" clId="{80938340-4F25-48D9-9141-5BF28D012B53}" dt="2025-07-28T05:55:21.310" v="0" actId="47"/>
        <pc:sldMkLst>
          <pc:docMk/>
          <pc:sldMk cId="187994282" sldId="321"/>
        </pc:sldMkLst>
      </pc:sldChg>
      <pc:sldChg chg="del">
        <pc:chgData name="jauyeung" userId="a853c2ba-189c-49c2-a228-475cb224c90c" providerId="ADAL" clId="{80938340-4F25-48D9-9141-5BF28D012B53}" dt="2025-07-28T05:55:21.310" v="0" actId="47"/>
        <pc:sldMkLst>
          <pc:docMk/>
          <pc:sldMk cId="775523426" sldId="322"/>
        </pc:sldMkLst>
      </pc:sldChg>
      <pc:sldChg chg="del">
        <pc:chgData name="jauyeung" userId="a853c2ba-189c-49c2-a228-475cb224c90c" providerId="ADAL" clId="{80938340-4F25-48D9-9141-5BF28D012B53}" dt="2025-07-28T05:55:21.310" v="0" actId="47"/>
        <pc:sldMkLst>
          <pc:docMk/>
          <pc:sldMk cId="2918069130" sldId="323"/>
        </pc:sldMkLst>
      </pc:sldChg>
      <pc:sldChg chg="del">
        <pc:chgData name="jauyeung" userId="a853c2ba-189c-49c2-a228-475cb224c90c" providerId="ADAL" clId="{80938340-4F25-48D9-9141-5BF28D012B53}" dt="2025-07-28T05:55:21.310" v="0" actId="47"/>
        <pc:sldMkLst>
          <pc:docMk/>
          <pc:sldMk cId="99113931" sldId="324"/>
        </pc:sldMkLst>
      </pc:sldChg>
      <pc:sldChg chg="del">
        <pc:chgData name="jauyeung" userId="a853c2ba-189c-49c2-a228-475cb224c90c" providerId="ADAL" clId="{80938340-4F25-48D9-9141-5BF28D012B53}" dt="2025-07-28T05:55:21.310" v="0" actId="47"/>
        <pc:sldMkLst>
          <pc:docMk/>
          <pc:sldMk cId="3934655760" sldId="325"/>
        </pc:sldMkLst>
      </pc:sldChg>
      <pc:sldChg chg="del">
        <pc:chgData name="jauyeung" userId="a853c2ba-189c-49c2-a228-475cb224c90c" providerId="ADAL" clId="{80938340-4F25-48D9-9141-5BF28D012B53}" dt="2025-07-28T05:55:21.310" v="0" actId="47"/>
        <pc:sldMkLst>
          <pc:docMk/>
          <pc:sldMk cId="3748509845" sldId="326"/>
        </pc:sldMkLst>
      </pc:sldChg>
      <pc:sldChg chg="del">
        <pc:chgData name="jauyeung" userId="a853c2ba-189c-49c2-a228-475cb224c90c" providerId="ADAL" clId="{80938340-4F25-48D9-9141-5BF28D012B53}" dt="2025-07-28T05:55:21.310" v="0" actId="47"/>
        <pc:sldMkLst>
          <pc:docMk/>
          <pc:sldMk cId="3097512" sldId="327"/>
        </pc:sldMkLst>
      </pc:sldChg>
      <pc:sldChg chg="del">
        <pc:chgData name="jauyeung" userId="a853c2ba-189c-49c2-a228-475cb224c90c" providerId="ADAL" clId="{80938340-4F25-48D9-9141-5BF28D012B53}" dt="2025-07-28T05:55:21.310" v="0" actId="47"/>
        <pc:sldMkLst>
          <pc:docMk/>
          <pc:sldMk cId="775621528" sldId="328"/>
        </pc:sldMkLst>
      </pc:sldChg>
      <pc:sldChg chg="del">
        <pc:chgData name="jauyeung" userId="a853c2ba-189c-49c2-a228-475cb224c90c" providerId="ADAL" clId="{80938340-4F25-48D9-9141-5BF28D012B53}" dt="2025-07-28T05:55:21.310" v="0" actId="47"/>
        <pc:sldMkLst>
          <pc:docMk/>
          <pc:sldMk cId="481855579" sldId="329"/>
        </pc:sldMkLst>
      </pc:sldChg>
      <pc:sldChg chg="add">
        <pc:chgData name="jauyeung" userId="a853c2ba-189c-49c2-a228-475cb224c90c" providerId="ADAL" clId="{80938340-4F25-48D9-9141-5BF28D012B53}" dt="2025-07-28T05:58:01.187" v="32"/>
        <pc:sldMkLst>
          <pc:docMk/>
          <pc:sldMk cId="1677624675" sldId="329"/>
        </pc:sldMkLst>
      </pc:sldChg>
      <pc:sldChg chg="del">
        <pc:chgData name="jauyeung" userId="a853c2ba-189c-49c2-a228-475cb224c90c" providerId="ADAL" clId="{80938340-4F25-48D9-9141-5BF28D012B53}" dt="2025-07-28T05:55:21.310" v="0" actId="47"/>
        <pc:sldMkLst>
          <pc:docMk/>
          <pc:sldMk cId="1940949956" sldId="330"/>
        </pc:sldMkLst>
      </pc:sldChg>
      <pc:sldChg chg="del">
        <pc:chgData name="jauyeung" userId="a853c2ba-189c-49c2-a228-475cb224c90c" providerId="ADAL" clId="{80938340-4F25-48D9-9141-5BF28D012B53}" dt="2025-07-28T05:55:21.310" v="0" actId="47"/>
        <pc:sldMkLst>
          <pc:docMk/>
          <pc:sldMk cId="128292670" sldId="331"/>
        </pc:sldMkLst>
      </pc:sldChg>
      <pc:sldChg chg="del">
        <pc:chgData name="jauyeung" userId="a853c2ba-189c-49c2-a228-475cb224c90c" providerId="ADAL" clId="{80938340-4F25-48D9-9141-5BF28D012B53}" dt="2025-07-28T05:55:21.310" v="0" actId="47"/>
        <pc:sldMkLst>
          <pc:docMk/>
          <pc:sldMk cId="1241012914" sldId="332"/>
        </pc:sldMkLst>
      </pc:sldChg>
      <pc:sldChg chg="del">
        <pc:chgData name="jauyeung" userId="a853c2ba-189c-49c2-a228-475cb224c90c" providerId="ADAL" clId="{80938340-4F25-48D9-9141-5BF28D012B53}" dt="2025-07-28T05:55:21.310" v="0" actId="47"/>
        <pc:sldMkLst>
          <pc:docMk/>
          <pc:sldMk cId="319576227" sldId="333"/>
        </pc:sldMkLst>
      </pc:sldChg>
      <pc:sldChg chg="add">
        <pc:chgData name="jauyeung" userId="a853c2ba-189c-49c2-a228-475cb224c90c" providerId="ADAL" clId="{80938340-4F25-48D9-9141-5BF28D012B53}" dt="2025-07-28T05:57:03.079" v="27"/>
        <pc:sldMkLst>
          <pc:docMk/>
          <pc:sldMk cId="300810249" sldId="334"/>
        </pc:sldMkLst>
      </pc:sldChg>
      <pc:sldChg chg="del">
        <pc:chgData name="jauyeung" userId="a853c2ba-189c-49c2-a228-475cb224c90c" providerId="ADAL" clId="{80938340-4F25-48D9-9141-5BF28D012B53}" dt="2025-07-28T05:55:21.310" v="0" actId="47"/>
        <pc:sldMkLst>
          <pc:docMk/>
          <pc:sldMk cId="1578277139" sldId="334"/>
        </pc:sldMkLst>
      </pc:sldChg>
      <pc:sldChg chg="del">
        <pc:chgData name="jauyeung" userId="a853c2ba-189c-49c2-a228-475cb224c90c" providerId="ADAL" clId="{80938340-4F25-48D9-9141-5BF28D012B53}" dt="2025-07-28T05:55:21.310" v="0" actId="47"/>
        <pc:sldMkLst>
          <pc:docMk/>
          <pc:sldMk cId="2399125477" sldId="335"/>
        </pc:sldMkLst>
      </pc:sldChg>
      <pc:sldChg chg="add">
        <pc:chgData name="jauyeung" userId="a853c2ba-189c-49c2-a228-475cb224c90c" providerId="ADAL" clId="{80938340-4F25-48D9-9141-5BF28D012B53}" dt="2025-07-28T05:57:03.079" v="27"/>
        <pc:sldMkLst>
          <pc:docMk/>
          <pc:sldMk cId="3223277804" sldId="335"/>
        </pc:sldMkLst>
      </pc:sldChg>
      <pc:sldChg chg="del">
        <pc:chgData name="jauyeung" userId="a853c2ba-189c-49c2-a228-475cb224c90c" providerId="ADAL" clId="{80938340-4F25-48D9-9141-5BF28D012B53}" dt="2025-07-28T05:55:21.310" v="0" actId="47"/>
        <pc:sldMkLst>
          <pc:docMk/>
          <pc:sldMk cId="536190837" sldId="336"/>
        </pc:sldMkLst>
      </pc:sldChg>
      <pc:sldChg chg="add">
        <pc:chgData name="jauyeung" userId="a853c2ba-189c-49c2-a228-475cb224c90c" providerId="ADAL" clId="{80938340-4F25-48D9-9141-5BF28D012B53}" dt="2025-07-28T05:57:03.079" v="27"/>
        <pc:sldMkLst>
          <pc:docMk/>
          <pc:sldMk cId="2129654060" sldId="336"/>
        </pc:sldMkLst>
      </pc:sldChg>
      <pc:sldChg chg="del">
        <pc:chgData name="jauyeung" userId="a853c2ba-189c-49c2-a228-475cb224c90c" providerId="ADAL" clId="{80938340-4F25-48D9-9141-5BF28D012B53}" dt="2025-07-28T05:55:21.310" v="0" actId="47"/>
        <pc:sldMkLst>
          <pc:docMk/>
          <pc:sldMk cId="1688309599" sldId="338"/>
        </pc:sldMkLst>
      </pc:sldChg>
      <pc:sldChg chg="add del">
        <pc:chgData name="jauyeung" userId="a853c2ba-189c-49c2-a228-475cb224c90c" providerId="ADAL" clId="{80938340-4F25-48D9-9141-5BF28D012B53}" dt="2025-07-28T05:57:27.091" v="28"/>
        <pc:sldMkLst>
          <pc:docMk/>
          <pc:sldMk cId="1049883006" sldId="339"/>
        </pc:sldMkLst>
      </pc:sldChg>
      <pc:sldChg chg="add">
        <pc:chgData name="jauyeung" userId="a853c2ba-189c-49c2-a228-475cb224c90c" providerId="ADAL" clId="{80938340-4F25-48D9-9141-5BF28D012B53}" dt="2025-07-28T05:57:27.091" v="28"/>
        <pc:sldMkLst>
          <pc:docMk/>
          <pc:sldMk cId="2944441684" sldId="340"/>
        </pc:sldMkLst>
      </pc:sldChg>
      <pc:sldChg chg="del">
        <pc:chgData name="jauyeung" userId="a853c2ba-189c-49c2-a228-475cb224c90c" providerId="ADAL" clId="{80938340-4F25-48D9-9141-5BF28D012B53}" dt="2025-07-28T05:55:21.310" v="0" actId="47"/>
        <pc:sldMkLst>
          <pc:docMk/>
          <pc:sldMk cId="4192510127" sldId="340"/>
        </pc:sldMkLst>
      </pc:sldChg>
      <pc:sldChg chg="del">
        <pc:chgData name="jauyeung" userId="a853c2ba-189c-49c2-a228-475cb224c90c" providerId="ADAL" clId="{80938340-4F25-48D9-9141-5BF28D012B53}" dt="2025-07-28T05:55:21.310" v="0" actId="47"/>
        <pc:sldMkLst>
          <pc:docMk/>
          <pc:sldMk cId="1421848063" sldId="341"/>
        </pc:sldMkLst>
      </pc:sldChg>
      <pc:sldChg chg="add">
        <pc:chgData name="jauyeung" userId="a853c2ba-189c-49c2-a228-475cb224c90c" providerId="ADAL" clId="{80938340-4F25-48D9-9141-5BF28D012B53}" dt="2025-07-28T05:57:27.091" v="28"/>
        <pc:sldMkLst>
          <pc:docMk/>
          <pc:sldMk cId="2482022903" sldId="341"/>
        </pc:sldMkLst>
      </pc:sldChg>
      <pc:sldChg chg="add del">
        <pc:chgData name="jauyeung" userId="a853c2ba-189c-49c2-a228-475cb224c90c" providerId="ADAL" clId="{80938340-4F25-48D9-9141-5BF28D012B53}" dt="2025-07-28T05:57:46.239" v="31"/>
        <pc:sldMkLst>
          <pc:docMk/>
          <pc:sldMk cId="1075822817" sldId="342"/>
        </pc:sldMkLst>
      </pc:sldChg>
      <pc:sldChg chg="add">
        <pc:chgData name="jauyeung" userId="a853c2ba-189c-49c2-a228-475cb224c90c" providerId="ADAL" clId="{80938340-4F25-48D9-9141-5BF28D012B53}" dt="2025-07-28T05:58:22.429" v="33"/>
        <pc:sldMkLst>
          <pc:docMk/>
          <pc:sldMk cId="3355870594" sldId="342"/>
        </pc:sldMkLst>
      </pc:sldChg>
      <pc:sldChg chg="add del">
        <pc:chgData name="jauyeung" userId="a853c2ba-189c-49c2-a228-475cb224c90c" providerId="ADAL" clId="{80938340-4F25-48D9-9141-5BF28D012B53}" dt="2025-07-28T05:57:46.239" v="31"/>
        <pc:sldMkLst>
          <pc:docMk/>
          <pc:sldMk cId="1086715149" sldId="343"/>
        </pc:sldMkLst>
      </pc:sldChg>
      <pc:sldChg chg="add">
        <pc:chgData name="jauyeung" userId="a853c2ba-189c-49c2-a228-475cb224c90c" providerId="ADAL" clId="{80938340-4F25-48D9-9141-5BF28D012B53}" dt="2025-07-28T05:58:22.429" v="33"/>
        <pc:sldMkLst>
          <pc:docMk/>
          <pc:sldMk cId="2675122407" sldId="343"/>
        </pc:sldMkLst>
      </pc:sldChg>
      <pc:sldChg chg="add">
        <pc:chgData name="jauyeung" userId="a853c2ba-189c-49c2-a228-475cb224c90c" providerId="ADAL" clId="{80938340-4F25-48D9-9141-5BF28D012B53}" dt="2025-07-28T05:58:38.509" v="34"/>
        <pc:sldMkLst>
          <pc:docMk/>
          <pc:sldMk cId="3231310946" sldId="344"/>
        </pc:sldMkLst>
      </pc:sldChg>
      <pc:sldChg chg="add">
        <pc:chgData name="jauyeung" userId="a853c2ba-189c-49c2-a228-475cb224c90c" providerId="ADAL" clId="{80938340-4F25-48D9-9141-5BF28D012B53}" dt="2025-07-28T05:58:38.509" v="34"/>
        <pc:sldMkLst>
          <pc:docMk/>
          <pc:sldMk cId="623417604" sldId="345"/>
        </pc:sldMkLst>
      </pc:sldChg>
      <pc:sldChg chg="add">
        <pc:chgData name="jauyeung" userId="a853c2ba-189c-49c2-a228-475cb224c90c" providerId="ADAL" clId="{80938340-4F25-48D9-9141-5BF28D012B53}" dt="2025-07-28T05:58:38.509" v="34"/>
        <pc:sldMkLst>
          <pc:docMk/>
          <pc:sldMk cId="2153470706" sldId="346"/>
        </pc:sldMkLst>
      </pc:sldChg>
      <pc:sldChg chg="add">
        <pc:chgData name="jauyeung" userId="a853c2ba-189c-49c2-a228-475cb224c90c" providerId="ADAL" clId="{80938340-4F25-48D9-9141-5BF28D012B53}" dt="2025-07-28T05:58:38.509" v="34"/>
        <pc:sldMkLst>
          <pc:docMk/>
          <pc:sldMk cId="4019721435" sldId="347"/>
        </pc:sldMkLst>
      </pc:sldChg>
    </pc:docChg>
  </pc:docChgLst>
  <pc:docChgLst>
    <pc:chgData name="jauyeung" userId="a853c2ba-189c-49c2-a228-475cb224c90c" providerId="ADAL" clId="{13BFB1F0-9D83-4AB8-9126-AFD4EE73CD10}"/>
    <pc:docChg chg="addSld modSld">
      <pc:chgData name="jauyeung" userId="a853c2ba-189c-49c2-a228-475cb224c90c" providerId="ADAL" clId="{13BFB1F0-9D83-4AB8-9126-AFD4EE73CD10}" dt="2025-07-30T03:22:39.525" v="36" actId="20577"/>
      <pc:docMkLst>
        <pc:docMk/>
      </pc:docMkLst>
      <pc:sldChg chg="modSp mod">
        <pc:chgData name="jauyeung" userId="a853c2ba-189c-49c2-a228-475cb224c90c" providerId="ADAL" clId="{13BFB1F0-9D83-4AB8-9126-AFD4EE73CD10}" dt="2025-07-30T03:22:39.525" v="36" actId="20577"/>
        <pc:sldMkLst>
          <pc:docMk/>
          <pc:sldMk cId="2994294978" sldId="316"/>
        </pc:sldMkLst>
        <pc:graphicFrameChg chg="mod modGraphic">
          <ac:chgData name="jauyeung" userId="a853c2ba-189c-49c2-a228-475cb224c90c" providerId="ADAL" clId="{13BFB1F0-9D83-4AB8-9126-AFD4EE73CD10}" dt="2025-07-30T03:22:39.525" v="36" actId="20577"/>
          <ac:graphicFrameMkLst>
            <pc:docMk/>
            <pc:sldMk cId="2994294978" sldId="316"/>
            <ac:graphicFrameMk id="4" creationId="{00000000-0000-0000-0000-000000000000}"/>
          </ac:graphicFrameMkLst>
        </pc:graphicFrameChg>
      </pc:sldChg>
      <pc:sldChg chg="add">
        <pc:chgData name="jauyeung" userId="a853c2ba-189c-49c2-a228-475cb224c90c" providerId="ADAL" clId="{13BFB1F0-9D83-4AB8-9126-AFD4EE73CD10}" dt="2025-07-29T03:29:50.827" v="0"/>
        <pc:sldMkLst>
          <pc:docMk/>
          <pc:sldMk cId="2371256002" sldId="348"/>
        </pc:sldMkLst>
      </pc:sldChg>
      <pc:sldChg chg="add">
        <pc:chgData name="jauyeung" userId="a853c2ba-189c-49c2-a228-475cb224c90c" providerId="ADAL" clId="{13BFB1F0-9D83-4AB8-9126-AFD4EE73CD10}" dt="2025-07-29T03:29:50.827" v="0"/>
        <pc:sldMkLst>
          <pc:docMk/>
          <pc:sldMk cId="3183043878" sldId="349"/>
        </pc:sldMkLst>
      </pc:sldChg>
      <pc:sldChg chg="add">
        <pc:chgData name="jauyeung" userId="a853c2ba-189c-49c2-a228-475cb224c90c" providerId="ADAL" clId="{13BFB1F0-9D83-4AB8-9126-AFD4EE73CD10}" dt="2025-07-29T08:26:10.763" v="1"/>
        <pc:sldMkLst>
          <pc:docMk/>
          <pc:sldMk cId="1443545830" sldId="350"/>
        </pc:sldMkLst>
      </pc:sldChg>
      <pc:sldChg chg="add">
        <pc:chgData name="jauyeung" userId="a853c2ba-189c-49c2-a228-475cb224c90c" providerId="ADAL" clId="{13BFB1F0-9D83-4AB8-9126-AFD4EE73CD10}" dt="2025-07-29T08:26:10.763" v="1"/>
        <pc:sldMkLst>
          <pc:docMk/>
          <pc:sldMk cId="2780578128" sldId="351"/>
        </pc:sldMkLst>
      </pc:sldChg>
      <pc:sldChg chg="add">
        <pc:chgData name="jauyeung" userId="a853c2ba-189c-49c2-a228-475cb224c90c" providerId="ADAL" clId="{13BFB1F0-9D83-4AB8-9126-AFD4EE73CD10}" dt="2025-07-29T08:26:10.763" v="1"/>
        <pc:sldMkLst>
          <pc:docMk/>
          <pc:sldMk cId="4192510127" sldId="352"/>
        </pc:sldMkLst>
      </pc:sldChg>
    </pc:docChg>
  </pc:docChgLst>
</pc:chgInfo>
</file>

<file path=ppt/media/image1.jpg>
</file>

<file path=ppt/media/image2.jp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3830BD-34A9-46A5-9D46-527319327A23}" type="datetimeFigureOut">
              <a:rPr lang="en-US" smtClean="0"/>
              <a:t>7/31/2025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6B71C1-5749-4BA6-948C-5A2BEA31E555}" type="slidenum">
              <a:rPr lang="en-US" smtClean="0"/>
              <a:t>‹#›</a:t>
            </a:fld>
            <a:endParaRPr lang="en-US"/>
          </a:p>
        </p:txBody>
      </p:sp>
    </p:spTree>
    <p:extLst>
      <p:ext uri="{BB962C8B-B14F-4D97-AF65-F5344CB8AC3E}">
        <p14:creationId xmlns:p14="http://schemas.microsoft.com/office/powerpoint/2010/main" val="27548920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endParaRPr 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a:p>
        </p:txBody>
      </p:sp>
      <p:sp>
        <p:nvSpPr>
          <p:cNvPr id="4" name="日期版面配置區 3"/>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138474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直排文字版面配置區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1696708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a:t>按一下以編輯母片標題樣式</a:t>
            </a:r>
            <a:endParaRPr 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28933745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endParaRPr 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a:p>
        </p:txBody>
      </p:sp>
      <p:sp>
        <p:nvSpPr>
          <p:cNvPr id="4" name="日期版面配置區 3"/>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13999211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內容版面配置區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33080494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endParaRPr 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19216915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日期版面配置區 4"/>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17432018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a:t>按一下以編輯母片標題樣式</a:t>
            </a:r>
            <a:endParaRPr 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日期版面配置區 6"/>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8" name="頁尾版面配置區 7"/>
          <p:cNvSpPr>
            <a:spLocks noGrp="1"/>
          </p:cNvSpPr>
          <p:nvPr>
            <p:ph type="ftr" sz="quarter" idx="11"/>
          </p:nvPr>
        </p:nvSpPr>
        <p:spPr/>
        <p:txBody>
          <a:bodyPr/>
          <a:lstStyle/>
          <a:p>
            <a:endParaRPr lang="en-US" dirty="0"/>
          </a:p>
        </p:txBody>
      </p:sp>
      <p:sp>
        <p:nvSpPr>
          <p:cNvPr id="9" name="投影片編號版面配置區 8"/>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37420519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日期版面配置區 2"/>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4" name="頁尾版面配置區 3"/>
          <p:cNvSpPr>
            <a:spLocks noGrp="1"/>
          </p:cNvSpPr>
          <p:nvPr>
            <p:ph type="ftr" sz="quarter" idx="11"/>
          </p:nvPr>
        </p:nvSpPr>
        <p:spPr/>
        <p:txBody>
          <a:bodyPr/>
          <a:lstStyle/>
          <a:p>
            <a:endParaRPr lang="en-US" dirty="0"/>
          </a:p>
        </p:txBody>
      </p:sp>
      <p:sp>
        <p:nvSpPr>
          <p:cNvPr id="5" name="投影片編號版面配置區 4"/>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36133246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3" name="頁尾版面配置區 2"/>
          <p:cNvSpPr>
            <a:spLocks noGrp="1"/>
          </p:cNvSpPr>
          <p:nvPr>
            <p:ph type="ftr" sz="quarter" idx="11"/>
          </p:nvPr>
        </p:nvSpPr>
        <p:spPr/>
        <p:txBody>
          <a:bodyPr/>
          <a:lstStyle/>
          <a:p>
            <a:endParaRPr lang="en-US" dirty="0"/>
          </a:p>
        </p:txBody>
      </p:sp>
      <p:sp>
        <p:nvSpPr>
          <p:cNvPr id="4" name="投影片編號版面配置區 3"/>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40061145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6993679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內容版面配置區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19384267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23096783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直排文字版面配置區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313896335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a:t>按一下以編輯母片標題樣式</a:t>
            </a:r>
            <a:endParaRPr 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EDD3DC5F-01B3-4BDD-9F7B-4BA569C7CB55}"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4C4FBC2D-8B62-4BED-A821-85162F90DF8F}" type="slidenum">
              <a:rPr lang="en-US" smtClean="0"/>
              <a:t>‹#›</a:t>
            </a:fld>
            <a:endParaRPr lang="en-US" dirty="0"/>
          </a:p>
        </p:txBody>
      </p:sp>
    </p:spTree>
    <p:extLst>
      <p:ext uri="{BB962C8B-B14F-4D97-AF65-F5344CB8AC3E}">
        <p14:creationId xmlns:p14="http://schemas.microsoft.com/office/powerpoint/2010/main" val="26878902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endParaRPr 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a:p>
        </p:txBody>
      </p:sp>
      <p:sp>
        <p:nvSpPr>
          <p:cNvPr id="4" name="日期版面配置區 3"/>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5832116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內容版面配置區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11926338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endParaRPr 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37791750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日期版面配置區 4"/>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6320208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a:t>按一下以編輯母片標題樣式</a:t>
            </a:r>
            <a:endParaRPr 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日期版面配置區 6"/>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8" name="頁尾版面配置區 7"/>
          <p:cNvSpPr>
            <a:spLocks noGrp="1"/>
          </p:cNvSpPr>
          <p:nvPr>
            <p:ph type="ftr" sz="quarter" idx="11"/>
          </p:nvPr>
        </p:nvSpPr>
        <p:spPr/>
        <p:txBody>
          <a:bodyPr/>
          <a:lstStyle/>
          <a:p>
            <a:endParaRPr lang="en-US" dirty="0"/>
          </a:p>
        </p:txBody>
      </p:sp>
      <p:sp>
        <p:nvSpPr>
          <p:cNvPr id="9" name="投影片編號版面配置區 8"/>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20378004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日期版面配置區 2"/>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4" name="頁尾版面配置區 3"/>
          <p:cNvSpPr>
            <a:spLocks noGrp="1"/>
          </p:cNvSpPr>
          <p:nvPr>
            <p:ph type="ftr" sz="quarter" idx="11"/>
          </p:nvPr>
        </p:nvSpPr>
        <p:spPr/>
        <p:txBody>
          <a:bodyPr/>
          <a:lstStyle/>
          <a:p>
            <a:endParaRPr lang="en-US" dirty="0"/>
          </a:p>
        </p:txBody>
      </p:sp>
      <p:sp>
        <p:nvSpPr>
          <p:cNvPr id="5" name="投影片編號版面配置區 4"/>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380899867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3" name="頁尾版面配置區 2"/>
          <p:cNvSpPr>
            <a:spLocks noGrp="1"/>
          </p:cNvSpPr>
          <p:nvPr>
            <p:ph type="ftr" sz="quarter" idx="11"/>
          </p:nvPr>
        </p:nvSpPr>
        <p:spPr/>
        <p:txBody>
          <a:bodyPr/>
          <a:lstStyle/>
          <a:p>
            <a:endParaRPr lang="en-US" dirty="0"/>
          </a:p>
        </p:txBody>
      </p:sp>
      <p:sp>
        <p:nvSpPr>
          <p:cNvPr id="4" name="投影片編號版面配置區 3"/>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9656199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endParaRPr 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127269535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1157844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22317548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直排文字版面配置區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30839721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a:t>按一下以編輯母片標題樣式</a:t>
            </a:r>
            <a:endParaRPr 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A3B2AEFA-3F07-4EE3-A3E2-6C8AFFAD8CC0}"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0E2E49A1-BB2E-463B-A5C8-960BB13372D5}" type="slidenum">
              <a:rPr lang="en-US" smtClean="0"/>
              <a:t>‹#›</a:t>
            </a:fld>
            <a:endParaRPr lang="en-US" dirty="0"/>
          </a:p>
        </p:txBody>
      </p:sp>
    </p:spTree>
    <p:extLst>
      <p:ext uri="{BB962C8B-B14F-4D97-AF65-F5344CB8AC3E}">
        <p14:creationId xmlns:p14="http://schemas.microsoft.com/office/powerpoint/2010/main" val="25183053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endParaRPr lang="en-US"/>
          </a:p>
        </p:txBody>
      </p:sp>
      <p:sp>
        <p:nvSpPr>
          <p:cNvPr id="3" name="副標題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按一下以編輯母片副標題樣式</a:t>
            </a:r>
            <a:endParaRPr lang="en-US"/>
          </a:p>
        </p:txBody>
      </p:sp>
      <p:sp>
        <p:nvSpPr>
          <p:cNvPr id="4" name="日期版面配置區 3"/>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408350060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內容版面配置區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21050355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endParaRPr lang="en-US"/>
          </a:p>
        </p:txBody>
      </p:sp>
      <p:sp>
        <p:nvSpPr>
          <p:cNvPr id="3" name="文字版面配置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258996914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日期版面配置區 4"/>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149703952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a:t>按一下以編輯母片標題樣式</a:t>
            </a:r>
            <a:endParaRPr 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日期版面配置區 6"/>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8" name="頁尾版面配置區 7"/>
          <p:cNvSpPr>
            <a:spLocks noGrp="1"/>
          </p:cNvSpPr>
          <p:nvPr>
            <p:ph type="ftr" sz="quarter" idx="11"/>
          </p:nvPr>
        </p:nvSpPr>
        <p:spPr/>
        <p:txBody>
          <a:bodyPr/>
          <a:lstStyle/>
          <a:p>
            <a:endParaRPr lang="en-US" dirty="0"/>
          </a:p>
        </p:txBody>
      </p:sp>
      <p:sp>
        <p:nvSpPr>
          <p:cNvPr id="9" name="投影片編號版面配置區 8"/>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145093579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日期版面配置區 2"/>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4" name="頁尾版面配置區 3"/>
          <p:cNvSpPr>
            <a:spLocks noGrp="1"/>
          </p:cNvSpPr>
          <p:nvPr>
            <p:ph type="ftr" sz="quarter" idx="11"/>
          </p:nvPr>
        </p:nvSpPr>
        <p:spPr/>
        <p:txBody>
          <a:bodyPr/>
          <a:lstStyle/>
          <a:p>
            <a:endParaRPr lang="en-US" dirty="0"/>
          </a:p>
        </p:txBody>
      </p:sp>
      <p:sp>
        <p:nvSpPr>
          <p:cNvPr id="5" name="投影片編號版面配置區 4"/>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25812670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內容版面配置區 2"/>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內容版面配置區 3"/>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日期版面配置區 4"/>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82249419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3" name="頁尾版面配置區 2"/>
          <p:cNvSpPr>
            <a:spLocks noGrp="1"/>
          </p:cNvSpPr>
          <p:nvPr>
            <p:ph type="ftr" sz="quarter" idx="11"/>
          </p:nvPr>
        </p:nvSpPr>
        <p:spPr/>
        <p:txBody>
          <a:bodyPr/>
          <a:lstStyle/>
          <a:p>
            <a:endParaRPr lang="en-US" dirty="0"/>
          </a:p>
        </p:txBody>
      </p:sp>
      <p:sp>
        <p:nvSpPr>
          <p:cNvPr id="4" name="投影片編號版面配置區 3"/>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46393604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255590652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52522884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直排文字版面配置區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4661475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724900" y="365125"/>
            <a:ext cx="2628900" cy="5811838"/>
          </a:xfrm>
        </p:spPr>
        <p:txBody>
          <a:bodyPr vert="eaVert"/>
          <a:lstStyle/>
          <a:p>
            <a:r>
              <a:rPr lang="zh-TW" altLang="en-US"/>
              <a:t>按一下以編輯母片標題樣式</a:t>
            </a:r>
            <a:endParaRPr lang="en-US"/>
          </a:p>
        </p:txBody>
      </p:sp>
      <p:sp>
        <p:nvSpPr>
          <p:cNvPr id="3" name="直排文字版面配置區 2"/>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10"/>
          </p:nvPr>
        </p:nvSpPr>
        <p:spPr/>
        <p:txBody>
          <a:bodyPr/>
          <a:lstStyle/>
          <a:p>
            <a:fld id="{7A56B1A1-F87D-4A1D-A5B3-F7D4609B632C}" type="datetimeFigureOut">
              <a:rPr lang="en-US" smtClean="0"/>
              <a:t>7/31/2025</a:t>
            </a:fld>
            <a:endParaRPr lang="en-US" dirty="0"/>
          </a:p>
        </p:txBody>
      </p:sp>
      <p:sp>
        <p:nvSpPr>
          <p:cNvPr id="5" name="頁尾版面配置區 4"/>
          <p:cNvSpPr>
            <a:spLocks noGrp="1"/>
          </p:cNvSpPr>
          <p:nvPr>
            <p:ph type="ftr" sz="quarter" idx="11"/>
          </p:nvPr>
        </p:nvSpPr>
        <p:spPr/>
        <p:txBody>
          <a:bodyPr/>
          <a:lstStyle/>
          <a:p>
            <a:endParaRPr lang="en-US" dirty="0"/>
          </a:p>
        </p:txBody>
      </p:sp>
      <p:sp>
        <p:nvSpPr>
          <p:cNvPr id="6" name="投影片編號版面配置區 5"/>
          <p:cNvSpPr>
            <a:spLocks noGrp="1"/>
          </p:cNvSpPr>
          <p:nvPr>
            <p:ph type="sldNum" sz="quarter" idx="12"/>
          </p:nvPr>
        </p:nvSpPr>
        <p:spPr/>
        <p:txBody>
          <a:bodyPr/>
          <a:lstStyle/>
          <a:p>
            <a:fld id="{391AD0E4-58AD-44E9-AF81-2A10D4229BE8}" type="slidenum">
              <a:rPr lang="en-US" smtClean="0"/>
              <a:t>‹#›</a:t>
            </a:fld>
            <a:endParaRPr lang="en-US" dirty="0"/>
          </a:p>
        </p:txBody>
      </p:sp>
    </p:spTree>
    <p:extLst>
      <p:ext uri="{BB962C8B-B14F-4D97-AF65-F5344CB8AC3E}">
        <p14:creationId xmlns:p14="http://schemas.microsoft.com/office/powerpoint/2010/main" val="967130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839788" y="365125"/>
            <a:ext cx="10515600" cy="1325563"/>
          </a:xfrm>
        </p:spPr>
        <p:txBody>
          <a:bodyPr/>
          <a:lstStyle/>
          <a:p>
            <a:r>
              <a:rPr lang="zh-TW" altLang="en-US"/>
              <a:t>按一下以編輯母片標題樣式</a:t>
            </a:r>
            <a:endParaRPr lang="en-US"/>
          </a:p>
        </p:txBody>
      </p:sp>
      <p:sp>
        <p:nvSpPr>
          <p:cNvPr id="3" name="文字版面配置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文字版面配置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日期版面配置區 6"/>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8" name="頁尾版面配置區 7"/>
          <p:cNvSpPr>
            <a:spLocks noGrp="1"/>
          </p:cNvSpPr>
          <p:nvPr>
            <p:ph type="ftr" sz="quarter" idx="11"/>
          </p:nvPr>
        </p:nvSpPr>
        <p:spPr/>
        <p:txBody>
          <a:bodyPr/>
          <a:lstStyle/>
          <a:p>
            <a:endParaRPr lang="en-US" dirty="0"/>
          </a:p>
        </p:txBody>
      </p:sp>
      <p:sp>
        <p:nvSpPr>
          <p:cNvPr id="9" name="投影片編號版面配置區 8"/>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22269502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endParaRPr lang="en-US"/>
          </a:p>
        </p:txBody>
      </p:sp>
      <p:sp>
        <p:nvSpPr>
          <p:cNvPr id="3" name="日期版面配置區 2"/>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4" name="頁尾版面配置區 3"/>
          <p:cNvSpPr>
            <a:spLocks noGrp="1"/>
          </p:cNvSpPr>
          <p:nvPr>
            <p:ph type="ftr" sz="quarter" idx="11"/>
          </p:nvPr>
        </p:nvSpPr>
        <p:spPr/>
        <p:txBody>
          <a:bodyPr/>
          <a:lstStyle/>
          <a:p>
            <a:endParaRPr lang="en-US" dirty="0"/>
          </a:p>
        </p:txBody>
      </p:sp>
      <p:sp>
        <p:nvSpPr>
          <p:cNvPr id="5" name="投影片編號版面配置區 4"/>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3701815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3" name="頁尾版面配置區 2"/>
          <p:cNvSpPr>
            <a:spLocks noGrp="1"/>
          </p:cNvSpPr>
          <p:nvPr>
            <p:ph type="ftr" sz="quarter" idx="11"/>
          </p:nvPr>
        </p:nvSpPr>
        <p:spPr/>
        <p:txBody>
          <a:bodyPr/>
          <a:lstStyle/>
          <a:p>
            <a:endParaRPr lang="en-US" dirty="0"/>
          </a:p>
        </p:txBody>
      </p:sp>
      <p:sp>
        <p:nvSpPr>
          <p:cNvPr id="4" name="投影片編號版面配置區 3"/>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1386312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內容版面配置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331216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endParaRPr lang="en-US"/>
          </a:p>
        </p:txBody>
      </p:sp>
      <p:sp>
        <p:nvSpPr>
          <p:cNvPr id="3" name="圖片版面配置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文字版面配置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p:cNvSpPr>
            <a:spLocks noGrp="1"/>
          </p:cNvSpPr>
          <p:nvPr>
            <p:ph type="dt" sz="half" idx="10"/>
          </p:nvPr>
        </p:nvSpPr>
        <p:spPr/>
        <p:txBody>
          <a:bodyPr/>
          <a:lstStyle/>
          <a:p>
            <a:fld id="{00F0372E-B1AD-4F8C-A0F9-1B757CB1577E}" type="datetimeFigureOut">
              <a:rPr lang="en-US" smtClean="0"/>
              <a:t>7/31/2025</a:t>
            </a:fld>
            <a:endParaRPr lang="en-US" dirty="0"/>
          </a:p>
        </p:txBody>
      </p:sp>
      <p:sp>
        <p:nvSpPr>
          <p:cNvPr id="6" name="頁尾版面配置區 5"/>
          <p:cNvSpPr>
            <a:spLocks noGrp="1"/>
          </p:cNvSpPr>
          <p:nvPr>
            <p:ph type="ftr" sz="quarter" idx="11"/>
          </p:nvPr>
        </p:nvSpPr>
        <p:spPr/>
        <p:txBody>
          <a:bodyPr/>
          <a:lstStyle/>
          <a:p>
            <a:endParaRPr lang="en-US" dirty="0"/>
          </a:p>
        </p:txBody>
      </p:sp>
      <p:sp>
        <p:nvSpPr>
          <p:cNvPr id="7" name="投影片編號版面配置區 6"/>
          <p:cNvSpPr>
            <a:spLocks noGrp="1"/>
          </p:cNvSpPr>
          <p:nvPr>
            <p:ph type="sldNum" sz="quarter" idx="12"/>
          </p:nvPr>
        </p:nvSpPr>
        <p:spPr/>
        <p:txBody>
          <a:bodyPr/>
          <a:lstStyle/>
          <a:p>
            <a:fld id="{00C83E47-9F04-4EB4-8C22-B58380271235}" type="slidenum">
              <a:rPr lang="en-US" smtClean="0"/>
              <a:t>‹#›</a:t>
            </a:fld>
            <a:endParaRPr lang="en-US" dirty="0"/>
          </a:p>
        </p:txBody>
      </p:sp>
    </p:spTree>
    <p:extLst>
      <p:ext uri="{BB962C8B-B14F-4D97-AF65-F5344CB8AC3E}">
        <p14:creationId xmlns:p14="http://schemas.microsoft.com/office/powerpoint/2010/main" val="4202258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jp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3.jp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4.jp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F0372E-B1AD-4F8C-A0F9-1B757CB1577E}" type="datetimeFigureOut">
              <a:rPr lang="en-US" smtClean="0"/>
              <a:t>7/31/2025</a:t>
            </a:fld>
            <a:endParaRPr lang="en-US" dirty="0"/>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C83E47-9F04-4EB4-8C22-B58380271235}" type="slidenum">
              <a:rPr lang="en-US" smtClean="0"/>
              <a:t>‹#›</a:t>
            </a:fld>
            <a:endParaRPr lang="en-US" dirty="0"/>
          </a:p>
        </p:txBody>
      </p:sp>
    </p:spTree>
    <p:extLst>
      <p:ext uri="{BB962C8B-B14F-4D97-AF65-F5344CB8AC3E}">
        <p14:creationId xmlns:p14="http://schemas.microsoft.com/office/powerpoint/2010/main" val="12048260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D3DC5F-01B3-4BDD-9F7B-4BA569C7CB55}" type="datetimeFigureOut">
              <a:rPr lang="en-US" smtClean="0"/>
              <a:t>7/31/2025</a:t>
            </a:fld>
            <a:endParaRPr lang="en-US" dirty="0"/>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4FBC2D-8B62-4BED-A821-85162F90DF8F}" type="slidenum">
              <a:rPr lang="en-US" smtClean="0"/>
              <a:t>‹#›</a:t>
            </a:fld>
            <a:endParaRPr lang="en-US" dirty="0"/>
          </a:p>
        </p:txBody>
      </p:sp>
    </p:spTree>
    <p:extLst>
      <p:ext uri="{BB962C8B-B14F-4D97-AF65-F5344CB8AC3E}">
        <p14:creationId xmlns:p14="http://schemas.microsoft.com/office/powerpoint/2010/main" val="41750431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B2AEFA-3F07-4EE3-A3E2-6C8AFFAD8CC0}" type="datetimeFigureOut">
              <a:rPr lang="en-US" smtClean="0"/>
              <a:t>7/31/2025</a:t>
            </a:fld>
            <a:endParaRPr lang="en-US" dirty="0"/>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2E49A1-BB2E-463B-A5C8-960BB13372D5}" type="slidenum">
              <a:rPr lang="en-US" smtClean="0"/>
              <a:t>‹#›</a:t>
            </a:fld>
            <a:endParaRPr lang="en-US" dirty="0"/>
          </a:p>
        </p:txBody>
      </p:sp>
    </p:spTree>
    <p:extLst>
      <p:ext uri="{BB962C8B-B14F-4D97-AF65-F5344CB8AC3E}">
        <p14:creationId xmlns:p14="http://schemas.microsoft.com/office/powerpoint/2010/main" val="310092079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endParaRPr lang="en-US"/>
          </a:p>
        </p:txBody>
      </p:sp>
      <p:sp>
        <p:nvSpPr>
          <p:cNvPr id="3" name="文字版面配置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日期版面配置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56B1A1-F87D-4A1D-A5B3-F7D4609B632C}" type="datetimeFigureOut">
              <a:rPr lang="en-US" smtClean="0"/>
              <a:t>7/31/2025</a:t>
            </a:fld>
            <a:endParaRPr lang="en-US" dirty="0"/>
          </a:p>
        </p:txBody>
      </p:sp>
      <p:sp>
        <p:nvSpPr>
          <p:cNvPr id="5" name="頁尾版面配置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投影片編號版面配置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1AD0E4-58AD-44E9-AF81-2A10D4229BE8}" type="slidenum">
              <a:rPr lang="en-US" smtClean="0"/>
              <a:t>‹#›</a:t>
            </a:fld>
            <a:endParaRPr lang="en-US" dirty="0"/>
          </a:p>
        </p:txBody>
      </p:sp>
    </p:spTree>
    <p:extLst>
      <p:ext uri="{BB962C8B-B14F-4D97-AF65-F5344CB8AC3E}">
        <p14:creationId xmlns:p14="http://schemas.microsoft.com/office/powerpoint/2010/main" val="120658614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mailto:kwtse@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3" Type="http://schemas.openxmlformats.org/officeDocument/2006/relationships/hyperlink" Target="mailto:kwtse@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hyperlink" Target="mailto:kwtse@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mailto:hhuang@hkmu.edu.hk" TargetMode="External"/><Relationship Id="rId1" Type="http://schemas.openxmlformats.org/officeDocument/2006/relationships/slideLayout" Target="../slideLayouts/slideLayout3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mailto:hhuang@hkmu.edu.hk" TargetMode="External"/><Relationship Id="rId1" Type="http://schemas.openxmlformats.org/officeDocument/2006/relationships/slideLayout" Target="../slideLayouts/slideLayout35.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3" Type="http://schemas.openxmlformats.org/officeDocument/2006/relationships/hyperlink" Target="mailto:jauyeung@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3" Type="http://schemas.openxmlformats.org/officeDocument/2006/relationships/hyperlink" Target="mailto:ylliu@hkmu.edu.hk" TargetMode="External"/><Relationship Id="rId2" Type="http://schemas.openxmlformats.org/officeDocument/2006/relationships/image" Target="../media/image7.png"/><Relationship Id="rId1" Type="http://schemas.openxmlformats.org/officeDocument/2006/relationships/slideLayout" Target="../slideLayouts/slideLayout34.xml"/><Relationship Id="rId5" Type="http://schemas.openxmlformats.org/officeDocument/2006/relationships/hyperlink" Target="https://esua.cad.gov.hk/web/information/faq#q8" TargetMode="External"/><Relationship Id="rId4" Type="http://schemas.openxmlformats.org/officeDocument/2006/relationships/hyperlink" Target="https://github.com/HwangBo94/Anti-UAV410"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mailto:ylliu@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3" Type="http://schemas.openxmlformats.org/officeDocument/2006/relationships/hyperlink" Target="mailto:ylliu@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3" Type="http://schemas.openxmlformats.org/officeDocument/2006/relationships/hyperlink" Target="mailto:jauyeung@hkmu.edu.hk" TargetMode="External"/><Relationship Id="rId2" Type="http://schemas.openxmlformats.org/officeDocument/2006/relationships/image" Target="../media/image7.png"/><Relationship Id="rId1" Type="http://schemas.openxmlformats.org/officeDocument/2006/relationships/slideLayout" Target="../slideLayouts/slideLayout34.xml"/><Relationship Id="rId4" Type="http://schemas.openxmlformats.org/officeDocument/2006/relationships/hyperlink" Target="https://www.nvidia.com/en-us/autonomous-machines/embedded-systems/jetson-nano/product-development/"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mailto:jauyeung@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hyperlink" Target="mailto:jauyeung@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3" Type="http://schemas.openxmlformats.org/officeDocument/2006/relationships/hyperlink" Target="mailto:jauyeung@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3" Type="http://schemas.openxmlformats.org/officeDocument/2006/relationships/hyperlink" Target="mailto:sliy@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hyperlink" Target="mailto:sliy@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3" Type="http://schemas.openxmlformats.org/officeDocument/2006/relationships/hyperlink" Target="mailto:sliy@hkmu.edu.hk" TargetMode="External"/><Relationship Id="rId2" Type="http://schemas.openxmlformats.org/officeDocument/2006/relationships/image" Target="../media/image7.png"/><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138543" y="1818156"/>
            <a:ext cx="11570314" cy="1102519"/>
          </a:xfrm>
          <a:prstGeom prst="rect">
            <a:avLst/>
          </a:prstGeom>
        </p:spPr>
        <p:txBody>
          <a:bodyPr>
            <a:noAutofit/>
          </a:bodyPr>
          <a:lstStyle>
            <a:lvl1pPr algn="l">
              <a:lnSpc>
                <a:spcPts val="4500"/>
              </a:lnSpc>
              <a:defRPr sz="3600" b="1" i="0">
                <a:solidFill>
                  <a:schemeClr val="bg1"/>
                </a:solidFill>
                <a:latin typeface="+mn-lt"/>
                <a:cs typeface="Allumi"/>
              </a:defRPr>
            </a:lvl1pPr>
          </a:lstStyle>
          <a:p>
            <a:r>
              <a:rPr lang="en-US" sz="4000" b="0" dirty="0"/>
              <a:t>2025 Final Year Project Topics (COMP S456F, 4570SEF)</a:t>
            </a:r>
            <a:br>
              <a:rPr lang="en-US" sz="4000" b="0" dirty="0"/>
            </a:br>
            <a:r>
              <a:rPr lang="en-US" sz="2800" b="0" dirty="0"/>
              <a:t>Bachelor of Computing with </a:t>
            </a:r>
            <a:r>
              <a:rPr lang="en-US" sz="2800" b="0" dirty="0" err="1"/>
              <a:t>Honours</a:t>
            </a:r>
            <a:r>
              <a:rPr lang="en-US" sz="2800" b="0" dirty="0"/>
              <a:t> in Internet Technology</a:t>
            </a:r>
            <a:br>
              <a:rPr lang="en-US" sz="2800" b="0" dirty="0"/>
            </a:br>
            <a:r>
              <a:rPr lang="en-US" sz="2800" b="0" dirty="0"/>
              <a:t>Bachelor of Science with </a:t>
            </a:r>
            <a:r>
              <a:rPr lang="en-US" sz="2800" b="0" dirty="0" err="1"/>
              <a:t>Honours</a:t>
            </a:r>
            <a:r>
              <a:rPr lang="en-US" sz="2800" b="0" dirty="0"/>
              <a:t> in Computer Science</a:t>
            </a:r>
            <a:br>
              <a:rPr lang="en-US" sz="2800" b="0" dirty="0"/>
            </a:br>
            <a:r>
              <a:rPr lang="en-US" sz="2800" b="0" dirty="0"/>
              <a:t> Bachelor of Science with </a:t>
            </a:r>
            <a:r>
              <a:rPr lang="en-US" sz="2800" b="0" dirty="0" err="1"/>
              <a:t>Honours</a:t>
            </a:r>
            <a:r>
              <a:rPr lang="en-US" sz="2800" b="0" dirty="0"/>
              <a:t> in Computing</a:t>
            </a:r>
            <a:br>
              <a:rPr lang="en-US" sz="2800" b="0" dirty="0"/>
            </a:br>
            <a:r>
              <a:rPr lang="en-US" sz="2800" b="0" dirty="0"/>
              <a:t> </a:t>
            </a:r>
          </a:p>
        </p:txBody>
      </p:sp>
      <p:sp>
        <p:nvSpPr>
          <p:cNvPr id="5" name="Subtitle 2"/>
          <p:cNvSpPr>
            <a:spLocks noGrp="1"/>
          </p:cNvSpPr>
          <p:nvPr>
            <p:ph type="subTitle" idx="1"/>
          </p:nvPr>
        </p:nvSpPr>
        <p:spPr>
          <a:xfrm>
            <a:off x="483143" y="5647908"/>
            <a:ext cx="3752364" cy="706323"/>
          </a:xfrm>
          <a:prstGeom prst="rect">
            <a:avLst/>
          </a:prstGeom>
        </p:spPr>
        <p:txBody>
          <a:bodyPr>
            <a:normAutofit/>
          </a:bodyPr>
          <a:lstStyle>
            <a:lvl1pPr marL="0" indent="0" algn="l">
              <a:lnSpc>
                <a:spcPts val="1700"/>
              </a:lnSpc>
              <a:buNone/>
              <a:defRPr sz="1600" baseline="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Prepared by Dr. Jeff Au Yeung</a:t>
            </a:r>
            <a:br>
              <a:rPr lang="en-US" dirty="0"/>
            </a:br>
            <a:r>
              <a:rPr lang="en-US" dirty="0"/>
              <a:t>Date</a:t>
            </a:r>
            <a:r>
              <a:rPr lang="en-US"/>
              <a:t>: 28 July 2025</a:t>
            </a:r>
            <a:endParaRPr lang="en-US" dirty="0"/>
          </a:p>
        </p:txBody>
      </p:sp>
      <p:pic>
        <p:nvPicPr>
          <p:cNvPr id="6" name="Google Shape;99;p1"/>
          <p:cNvPicPr preferRelativeResize="0"/>
          <p:nvPr/>
        </p:nvPicPr>
        <p:blipFill>
          <a:blip r:embed="rId2">
            <a:alphaModFix/>
          </a:blip>
          <a:stretch>
            <a:fillRect/>
          </a:stretch>
        </p:blipFill>
        <p:spPr>
          <a:xfrm>
            <a:off x="483143" y="2780272"/>
            <a:ext cx="2363211" cy="1789008"/>
          </a:xfrm>
          <a:prstGeom prst="rect">
            <a:avLst/>
          </a:prstGeom>
          <a:noFill/>
          <a:ln>
            <a:noFill/>
          </a:ln>
        </p:spPr>
      </p:pic>
      <p:pic>
        <p:nvPicPr>
          <p:cNvPr id="7" name="Google Shape;100;p1"/>
          <p:cNvPicPr preferRelativeResize="0"/>
          <p:nvPr/>
        </p:nvPicPr>
        <p:blipFill>
          <a:blip r:embed="rId3">
            <a:alphaModFix/>
          </a:blip>
          <a:stretch>
            <a:fillRect/>
          </a:stretch>
        </p:blipFill>
        <p:spPr>
          <a:xfrm>
            <a:off x="3292215" y="2780272"/>
            <a:ext cx="2917392" cy="1789008"/>
          </a:xfrm>
          <a:prstGeom prst="rect">
            <a:avLst/>
          </a:prstGeom>
          <a:noFill/>
          <a:ln>
            <a:noFill/>
          </a:ln>
        </p:spPr>
      </p:pic>
    </p:spTree>
    <p:extLst>
      <p:ext uri="{BB962C8B-B14F-4D97-AF65-F5344CB8AC3E}">
        <p14:creationId xmlns:p14="http://schemas.microsoft.com/office/powerpoint/2010/main" val="3815295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3586965466"/>
              </p:ext>
            </p:extLst>
          </p:nvPr>
        </p:nvGraphicFramePr>
        <p:xfrm>
          <a:off x="148956" y="1330448"/>
          <a:ext cx="11912905" cy="442468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Gamification of education</a:t>
                      </a: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a:t>
                      </a:r>
                      <a:r>
                        <a:rPr lang="en-US" baseline="0" dirty="0"/>
                        <a:t> Kevin </a:t>
                      </a:r>
                      <a:r>
                        <a:rPr lang="en-US" baseline="0" dirty="0" err="1"/>
                        <a:t>Tse</a:t>
                      </a:r>
                      <a:endParaRPr lang="en-US" dirty="0"/>
                    </a:p>
                    <a:p>
                      <a:r>
                        <a:rPr lang="en-US" dirty="0"/>
                        <a:t>(email:</a:t>
                      </a:r>
                      <a:r>
                        <a:rPr lang="en-US" baseline="0" dirty="0"/>
                        <a:t> </a:t>
                      </a:r>
                      <a:r>
                        <a:rPr lang="en-US" baseline="0" dirty="0">
                          <a:hlinkClick r:id="rId3"/>
                        </a:rPr>
                        <a:t>kwtse@hkmu.edu.hk</a:t>
                      </a:r>
                      <a:r>
                        <a:rPr lang="en-US" baseline="0" dirty="0"/>
                        <a:t> </a:t>
                      </a:r>
                      <a:r>
                        <a:rPr lang="en-US" dirty="0"/>
                        <a:t> ,</a:t>
                      </a:r>
                      <a:r>
                        <a:rPr lang="en-US" baseline="0" dirty="0"/>
                        <a:t> Tel:</a:t>
                      </a:r>
                      <a:r>
                        <a:rPr lang="en-US" dirty="0"/>
                        <a:t> 3120 2651)</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pPr marL="742950" lvl="1" indent="-285750">
                        <a:buFont typeface="Arial" panose="020B0604020202020204" pitchFamily="34" charset="0"/>
                        <a:buChar char="•"/>
                      </a:pPr>
                      <a:endParaRPr lang="en-US" sz="1200" dirty="0"/>
                    </a:p>
                    <a:p>
                      <a:pPr marL="742950" lvl="1" indent="-285750">
                        <a:buFont typeface="Arial" panose="020B0604020202020204" pitchFamily="34" charset="0"/>
                        <a:buChar char="•"/>
                      </a:pPr>
                      <a:r>
                        <a:rPr lang="en-US" sz="1600" dirty="0"/>
                        <a:t>Gamification is the application of game elements and digital game design principles in non-game contexts to improve engagement. It is getting more and more popular and has been widely applied in the education of different fields and levels to arouse the motivation of students to learn by using game elements in learning environments with video game design.</a:t>
                      </a:r>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r>
                        <a:rPr lang="en-US" sz="1600" dirty="0"/>
                        <a:t>The project is aimed to develop a mobile application used in classroom for increase the learning motivation with the integration of game elements. It can either be a sophisticated game with details story for focusing a particular course or area of study to increase fun and joy of learning or a game platform with numbers of mini-games is developed for helping teachers of different courses to deliver their knowledge to students.</a:t>
                      </a:r>
                    </a:p>
                    <a:p>
                      <a:pPr marL="742950" lvl="1" indent="-285750">
                        <a:buFont typeface="Arial" panose="020B0604020202020204" pitchFamily="34" charset="0"/>
                        <a:buChar char="•"/>
                      </a:pPr>
                      <a:endParaRPr lang="en-US" sz="1600" dirty="0"/>
                    </a:p>
                    <a:p>
                      <a:pPr marL="742950" lvl="1" indent="-285750">
                        <a:buFont typeface="Arial" panose="020B0604020202020204" pitchFamily="34" charset="0"/>
                        <a:buChar char="•"/>
                      </a:pPr>
                      <a:r>
                        <a:rPr lang="en-US" sz="1600" dirty="0"/>
                        <a:t>Development: Web-based or Mobile System</a:t>
                      </a:r>
                      <a:endParaRPr lang="en-US" dirty="0"/>
                    </a:p>
                    <a:p>
                      <a:endParaRPr lang="en-US" dirty="0"/>
                    </a:p>
                    <a:p>
                      <a:pPr marL="0" indent="0">
                        <a:buFont typeface="Arial" panose="020B0604020202020204" pitchFamily="34" charset="0"/>
                        <a:buNone/>
                      </a:pPr>
                      <a:endParaRPr lang="en-US" sz="1200" dirty="0"/>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7144954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1507725888"/>
              </p:ext>
            </p:extLst>
          </p:nvPr>
        </p:nvGraphicFramePr>
        <p:xfrm>
          <a:off x="148956" y="1330448"/>
          <a:ext cx="11912905" cy="366268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Applications with Augmented Reality (AR)</a:t>
                      </a: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a:t>
                      </a:r>
                      <a:r>
                        <a:rPr lang="en-US"/>
                        <a:t>r</a:t>
                      </a:r>
                      <a:r>
                        <a:rPr lang="en-US" dirty="0"/>
                        <a:t>.</a:t>
                      </a:r>
                      <a:r>
                        <a:rPr lang="en-US" baseline="0" dirty="0"/>
                        <a:t> Kevin </a:t>
                      </a:r>
                      <a:r>
                        <a:rPr lang="en-US" baseline="0" dirty="0" err="1"/>
                        <a:t>Tse</a:t>
                      </a:r>
                      <a:endParaRPr lang="en-US" dirty="0"/>
                    </a:p>
                    <a:p>
                      <a:r>
                        <a:rPr lang="en-US" dirty="0"/>
                        <a:t>(email:</a:t>
                      </a:r>
                      <a:r>
                        <a:rPr lang="en-US" baseline="0" dirty="0"/>
                        <a:t> </a:t>
                      </a:r>
                      <a:r>
                        <a:rPr lang="en-US" baseline="0" dirty="0">
                          <a:hlinkClick r:id="rId3"/>
                        </a:rPr>
                        <a:t>kwtse@hkmu.edu.hk</a:t>
                      </a:r>
                      <a:r>
                        <a:rPr lang="en-US" baseline="0" dirty="0"/>
                        <a:t> </a:t>
                      </a:r>
                      <a:r>
                        <a:rPr lang="en-US" dirty="0"/>
                        <a:t> ,</a:t>
                      </a:r>
                      <a:r>
                        <a:rPr lang="en-US" baseline="0" dirty="0"/>
                        <a:t> Tel:</a:t>
                      </a:r>
                      <a:r>
                        <a:rPr lang="en-US" dirty="0"/>
                        <a:t> 3120 2651)</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pPr marL="742950" lvl="1" indent="-285750">
                        <a:buFont typeface="Arial" panose="020B0604020202020204" pitchFamily="34" charset="0"/>
                        <a:buChar char="•"/>
                      </a:pPr>
                      <a:endParaRPr lang="en-US" sz="1200" dirty="0"/>
                    </a:p>
                    <a:p>
                      <a:pPr marL="628650" lvl="1" indent="-171450">
                        <a:buFont typeface="Arial" panose="020B0604020202020204" pitchFamily="34" charset="0"/>
                        <a:buChar char="•"/>
                      </a:pPr>
                      <a:r>
                        <a:rPr lang="en-US" sz="1600" dirty="0"/>
                        <a:t>This project is aimed to develop an interesting Augmented Reality (AR) application on mobile device which allows users to experience the combination of real-world environment and computer graphics. Although AR has been introduced since 1950s, it becomes popular in recent years due to the developmental progress of mobile technology. This project is to develop a mobile application with AR element to enhance the realism and impressiveness.</a:t>
                      </a:r>
                    </a:p>
                    <a:p>
                      <a:pPr marL="628650" lvl="1" indent="-171450">
                        <a:buFont typeface="Arial" panose="020B0604020202020204" pitchFamily="34" charset="0"/>
                        <a:buChar char="•"/>
                      </a:pPr>
                      <a:endParaRPr lang="en-US" sz="1600" dirty="0"/>
                    </a:p>
                    <a:p>
                      <a:pPr marL="628650" lvl="1" indent="-171450">
                        <a:buFont typeface="Arial" panose="020B0604020202020204" pitchFamily="34" charset="0"/>
                        <a:buChar char="•"/>
                      </a:pPr>
                      <a:r>
                        <a:rPr lang="en-US" sz="1600" dirty="0"/>
                        <a:t>Development: Mobile System</a:t>
                      </a:r>
                    </a:p>
                    <a:p>
                      <a:pPr marL="628650" lvl="1" indent="-171450">
                        <a:buFont typeface="Arial" panose="020B0604020202020204" pitchFamily="34" charset="0"/>
                        <a:buChar char="•"/>
                      </a:pPr>
                      <a:endParaRPr lang="en-US" sz="1200" dirty="0"/>
                    </a:p>
                    <a:p>
                      <a:endParaRPr lang="en-US" dirty="0"/>
                    </a:p>
                    <a:p>
                      <a:endParaRPr lang="en-US" dirty="0"/>
                    </a:p>
                    <a:p>
                      <a:pPr marL="0" indent="0">
                        <a:buFont typeface="Arial" panose="020B0604020202020204" pitchFamily="34" charset="0"/>
                        <a:buNone/>
                      </a:pPr>
                      <a:endParaRPr lang="en-US" sz="1200" dirty="0"/>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11107444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3196956707"/>
              </p:ext>
            </p:extLst>
          </p:nvPr>
        </p:nvGraphicFramePr>
        <p:xfrm>
          <a:off x="148956" y="1270158"/>
          <a:ext cx="11912905" cy="489712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Emerging Technologies in Education</a:t>
                      </a: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a:t>
                      </a:r>
                      <a:r>
                        <a:rPr lang="en-US" baseline="0" dirty="0"/>
                        <a:t> Ndudi Ezeamuzie</a:t>
                      </a:r>
                      <a:endParaRPr lang="en-US" dirty="0"/>
                    </a:p>
                    <a:p>
                      <a:r>
                        <a:rPr lang="en-US" dirty="0"/>
                        <a:t>(email:</a:t>
                      </a:r>
                      <a:r>
                        <a:rPr lang="en-US" baseline="0" dirty="0"/>
                        <a:t> </a:t>
                      </a:r>
                      <a:r>
                        <a:rPr lang="en-US" baseline="0" dirty="0">
                          <a:hlinkClick r:id="rId3"/>
                        </a:rPr>
                        <a:t>nezeamuz@hkmu.edu.hk</a:t>
                      </a:r>
                      <a:r>
                        <a:rPr lang="en-US" baseline="0" dirty="0"/>
                        <a:t> </a:t>
                      </a:r>
                      <a:r>
                        <a:rPr lang="en-US" dirty="0"/>
                        <a:t> ,</a:t>
                      </a:r>
                      <a:r>
                        <a:rPr lang="en-US" baseline="0" dirty="0"/>
                        <a:t> Tel:</a:t>
                      </a:r>
                      <a:r>
                        <a:rPr lang="en-US" dirty="0"/>
                        <a:t> 3120 2454)</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pPr marL="457200" lvl="1" indent="0">
                        <a:buFont typeface="Arial" panose="020B0604020202020204" pitchFamily="34" charset="0"/>
                        <a:buNone/>
                      </a:pPr>
                      <a:r>
                        <a:rPr lang="en-US" sz="1300" dirty="0"/>
                        <a:t>Digital technology plays important roles in teaching, learning and assessment. Though not exhaustive, common educational technologies such as recommender systems, learning management systems, and student response systems have become mainstream applications in schools and universities. However, how to effectively integrate technologies in learning ecosystem remains a perennial concern. From the educator’s lens, technology should be properly designed and integrated into the learning process.</a:t>
                      </a:r>
                    </a:p>
                    <a:p>
                      <a:pPr marL="457200" lvl="1" indent="0">
                        <a:buFont typeface="Arial" panose="020B0604020202020204" pitchFamily="34" charset="0"/>
                        <a:buNone/>
                      </a:pPr>
                      <a:endParaRPr lang="en-US" sz="1300" dirty="0"/>
                    </a:p>
                    <a:p>
                      <a:pPr marL="457200" lvl="1" indent="0">
                        <a:buFont typeface="Arial" panose="020B0604020202020204" pitchFamily="34" charset="0"/>
                        <a:buNone/>
                      </a:pPr>
                      <a:r>
                        <a:rPr lang="en-US" sz="1300" kern="1200" dirty="0">
                          <a:solidFill>
                            <a:schemeClr val="dk1"/>
                          </a:solidFill>
                          <a:effectLst/>
                          <a:latin typeface="+mn-lt"/>
                          <a:ea typeface="+mn-ea"/>
                          <a:cs typeface="+mn-cs"/>
                        </a:rPr>
                        <a:t>The aim of this project is threefold:  </a:t>
                      </a:r>
                      <a:r>
                        <a:rPr lang="en-US" sz="1300" b="1" kern="1200" dirty="0">
                          <a:solidFill>
                            <a:schemeClr val="dk1"/>
                          </a:solidFill>
                          <a:effectLst/>
                          <a:latin typeface="+mn-lt"/>
                          <a:ea typeface="+mn-ea"/>
                          <a:cs typeface="+mn-cs"/>
                        </a:rPr>
                        <a:t>Design</a:t>
                      </a:r>
                      <a:r>
                        <a:rPr lang="en-US" sz="1300" kern="1200" dirty="0">
                          <a:solidFill>
                            <a:schemeClr val="dk1"/>
                          </a:solidFill>
                          <a:effectLst/>
                          <a:latin typeface="+mn-lt"/>
                          <a:ea typeface="+mn-ea"/>
                          <a:cs typeface="+mn-cs"/>
                        </a:rPr>
                        <a:t>, </a:t>
                      </a:r>
                      <a:r>
                        <a:rPr lang="en-US" sz="1300" b="1" kern="1200" dirty="0">
                          <a:solidFill>
                            <a:schemeClr val="dk1"/>
                          </a:solidFill>
                          <a:effectLst/>
                          <a:latin typeface="+mn-lt"/>
                          <a:ea typeface="+mn-ea"/>
                          <a:cs typeface="+mn-cs"/>
                        </a:rPr>
                        <a:t>Develop</a:t>
                      </a:r>
                      <a:r>
                        <a:rPr lang="en-US" sz="1300" kern="1200" dirty="0">
                          <a:solidFill>
                            <a:schemeClr val="dk1"/>
                          </a:solidFill>
                          <a:effectLst/>
                          <a:latin typeface="+mn-lt"/>
                          <a:ea typeface="+mn-ea"/>
                          <a:cs typeface="+mn-cs"/>
                        </a:rPr>
                        <a:t>, and </a:t>
                      </a:r>
                      <a:r>
                        <a:rPr lang="en-US" sz="1300" b="1" kern="1200" dirty="0">
                          <a:solidFill>
                            <a:schemeClr val="dk1"/>
                          </a:solidFill>
                          <a:effectLst/>
                          <a:latin typeface="+mn-lt"/>
                          <a:ea typeface="+mn-ea"/>
                          <a:cs typeface="+mn-cs"/>
                        </a:rPr>
                        <a:t>Evaluate* </a:t>
                      </a:r>
                      <a:r>
                        <a:rPr lang="en-US" sz="1300" kern="1200" dirty="0">
                          <a:solidFill>
                            <a:schemeClr val="dk1"/>
                          </a:solidFill>
                          <a:effectLst/>
                          <a:latin typeface="+mn-lt"/>
                          <a:ea typeface="+mn-ea"/>
                          <a:cs typeface="+mn-cs"/>
                        </a:rPr>
                        <a:t>an educational application that will solve a </a:t>
                      </a:r>
                      <a:r>
                        <a:rPr lang="en-US" sz="1300" b="1" kern="1200" dirty="0">
                          <a:solidFill>
                            <a:schemeClr val="dk1"/>
                          </a:solidFill>
                          <a:effectLst/>
                          <a:latin typeface="+mn-lt"/>
                          <a:ea typeface="+mn-ea"/>
                          <a:cs typeface="+mn-cs"/>
                        </a:rPr>
                        <a:t>learning problem</a:t>
                      </a:r>
                      <a:r>
                        <a:rPr lang="en-US" sz="1300" kern="1200" dirty="0">
                          <a:solidFill>
                            <a:schemeClr val="dk1"/>
                          </a:solidFill>
                          <a:effectLst/>
                          <a:latin typeface="+mn-lt"/>
                          <a:ea typeface="+mn-ea"/>
                          <a:cs typeface="+mn-cs"/>
                        </a:rPr>
                        <a:t>.</a:t>
                      </a:r>
                    </a:p>
                    <a:p>
                      <a:pPr marL="457200" lvl="1" indent="0">
                        <a:buFont typeface="Arial" panose="020B0604020202020204" pitchFamily="34" charset="0"/>
                        <a:buNone/>
                      </a:pPr>
                      <a:endParaRPr lang="en-US" sz="1300" kern="1200" dirty="0">
                        <a:solidFill>
                          <a:schemeClr val="dk1"/>
                        </a:solidFill>
                        <a:effectLst/>
                        <a:latin typeface="+mn-lt"/>
                        <a:ea typeface="+mn-ea"/>
                        <a:cs typeface="+mn-cs"/>
                      </a:endParaRPr>
                    </a:p>
                    <a:p>
                      <a:pPr marL="457200" lvl="1" indent="0">
                        <a:buFont typeface="Arial" panose="020B0604020202020204" pitchFamily="34" charset="0"/>
                        <a:buNone/>
                      </a:pPr>
                      <a:r>
                        <a:rPr lang="en-US" sz="1300" kern="1200" dirty="0">
                          <a:solidFill>
                            <a:schemeClr val="dk1"/>
                          </a:solidFill>
                          <a:effectLst/>
                          <a:latin typeface="+mn-lt"/>
                          <a:ea typeface="+mn-ea"/>
                          <a:cs typeface="+mn-cs"/>
                        </a:rPr>
                        <a:t>Students are welcome to propose a fitting project topic that will satisfy the following two criteria</a:t>
                      </a:r>
                    </a:p>
                    <a:p>
                      <a:pPr marL="800100" lvl="1" indent="-342900">
                        <a:buFont typeface="+mj-lt"/>
                        <a:buAutoNum type="arabicPeriod"/>
                      </a:pPr>
                      <a:r>
                        <a:rPr lang="en-US" sz="1300" kern="1200" dirty="0">
                          <a:solidFill>
                            <a:schemeClr val="dk1"/>
                          </a:solidFill>
                          <a:effectLst/>
                          <a:latin typeface="+mn-lt"/>
                          <a:ea typeface="+mn-ea"/>
                          <a:cs typeface="+mn-cs"/>
                        </a:rPr>
                        <a:t>Identify a learning challenge. Though not exhaustive, the learning challenges may be </a:t>
                      </a:r>
                      <a:r>
                        <a:rPr lang="en-US" sz="1300" b="1" kern="1200" dirty="0">
                          <a:solidFill>
                            <a:schemeClr val="dk1"/>
                          </a:solidFill>
                          <a:effectLst/>
                          <a:latin typeface="+mn-lt"/>
                          <a:ea typeface="+mn-ea"/>
                          <a:cs typeface="+mn-cs"/>
                        </a:rPr>
                        <a:t>one or more issues </a:t>
                      </a:r>
                      <a:r>
                        <a:rPr lang="en-US" sz="1300" kern="1200" dirty="0">
                          <a:solidFill>
                            <a:schemeClr val="dk1"/>
                          </a:solidFill>
                          <a:effectLst/>
                          <a:latin typeface="+mn-lt"/>
                          <a:ea typeface="+mn-ea"/>
                          <a:cs typeface="+mn-cs"/>
                        </a:rPr>
                        <a:t>such as improving learners’  engagement, motivation, and/or learning achievement. Other learning challenges include addressing inequality and promoting inclusion in learning. Also, such challenges may be identified from the generalist educational topic or any peculiar literacy domain.</a:t>
                      </a:r>
                    </a:p>
                    <a:p>
                      <a:pPr marL="800100" lvl="1" indent="-342900">
                        <a:buFont typeface="+mj-lt"/>
                        <a:buAutoNum type="arabicPeriod"/>
                      </a:pPr>
                      <a:r>
                        <a:rPr lang="en-US" sz="1300" kern="1200" dirty="0">
                          <a:solidFill>
                            <a:schemeClr val="dk1"/>
                          </a:solidFill>
                          <a:effectLst/>
                          <a:latin typeface="+mn-lt"/>
                          <a:ea typeface="+mn-ea"/>
                          <a:cs typeface="+mn-cs"/>
                        </a:rPr>
                        <a:t>An emerging technology should be the backbone of the Educational Application. Note, what constitutes emerging technology is loosely conceptualized and include AI, AR, IoT, Blockchain, NLP, Data Analytics etc.</a:t>
                      </a:r>
                    </a:p>
                    <a:p>
                      <a:pPr marL="457200" lvl="1" indent="0">
                        <a:buFont typeface="+mj-lt"/>
                        <a:buNone/>
                      </a:pPr>
                      <a:endParaRPr lang="en-US" sz="1300" kern="1200" dirty="0">
                        <a:solidFill>
                          <a:schemeClr val="dk1"/>
                        </a:solidFill>
                        <a:effectLst/>
                        <a:latin typeface="+mn-lt"/>
                        <a:ea typeface="+mn-ea"/>
                        <a:cs typeface="+mn-cs"/>
                      </a:endParaRPr>
                    </a:p>
                    <a:p>
                      <a:pPr marL="457200" lvl="1" indent="0">
                        <a:buFont typeface="+mj-lt"/>
                        <a:buNone/>
                      </a:pPr>
                      <a:r>
                        <a:rPr lang="en-US" sz="1300" kern="1200" dirty="0">
                          <a:solidFill>
                            <a:schemeClr val="dk1"/>
                          </a:solidFill>
                          <a:effectLst/>
                          <a:latin typeface="+mn-lt"/>
                          <a:ea typeface="+mn-ea"/>
                          <a:cs typeface="+mn-cs"/>
                        </a:rPr>
                        <a:t>* Ideally, evaluation of the educational application will require collecting data from intended users</a:t>
                      </a:r>
                      <a:r>
                        <a:rPr lang="en-US" sz="1300" dirty="0"/>
                        <a:t> </a:t>
                      </a:r>
                      <a:endParaRPr lang="en-US" sz="1200" dirty="0"/>
                    </a:p>
                    <a:p>
                      <a:pPr marL="285750" indent="-285750">
                        <a:buFont typeface="Arial" panose="020B0604020202020204" pitchFamily="34" charset="0"/>
                        <a:buChar char="•"/>
                      </a:pPr>
                      <a:endParaRPr lang="en-US" dirty="0"/>
                    </a:p>
                    <a:p>
                      <a:endParaRPr lang="en-US" dirty="0"/>
                    </a:p>
                    <a:p>
                      <a:endParaRPr lang="en-US" dirty="0"/>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16776246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24EB8AFE-3B4B-27E1-0685-6322BEB1B1DF}"/>
              </a:ext>
            </a:extLst>
          </p:cNvPr>
          <p:cNvGraphicFramePr>
            <a:graphicFrameLocks noGrp="1"/>
          </p:cNvGraphicFramePr>
          <p:nvPr/>
        </p:nvGraphicFramePr>
        <p:xfrm>
          <a:off x="148956" y="1330448"/>
          <a:ext cx="11912905" cy="302260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r>
                        <a:rPr lang="en" altLang="zh-CN" dirty="0"/>
                        <a:t>HMI‑Driven Dexterous Prosthesis Control</a:t>
                      </a:r>
                      <a:endParaRPr lang="en-HK" sz="1800" b="1" kern="1200" dirty="0">
                        <a:solidFill>
                          <a:schemeClr val="lt1"/>
                        </a:solidFill>
                        <a:effectLst/>
                        <a:latin typeface="+mn-lt"/>
                        <a:ea typeface="+mn-ea"/>
                        <a:cs typeface="+mn-cs"/>
                      </a:endParaRP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a:t>
                      </a:r>
                      <a:r>
                        <a:rPr lang="en-US" dirty="0" err="1"/>
                        <a:t>Hongli</a:t>
                      </a:r>
                      <a:r>
                        <a:rPr lang="en-US" dirty="0"/>
                        <a:t> Huang</a:t>
                      </a:r>
                    </a:p>
                    <a:p>
                      <a:r>
                        <a:rPr lang="en-US" dirty="0"/>
                        <a:t>(Email:</a:t>
                      </a:r>
                      <a:r>
                        <a:rPr lang="en-US" sz="1800" kern="1200" dirty="0">
                          <a:solidFill>
                            <a:schemeClr val="dk1"/>
                          </a:solidFill>
                          <a:latin typeface="+mn-lt"/>
                          <a:ea typeface="+mn-ea"/>
                          <a:cs typeface="+mn-cs"/>
                        </a:rPr>
                        <a:t> </a:t>
                      </a:r>
                      <a:r>
                        <a:rPr lang="en-US" sz="1800" kern="1200" dirty="0">
                          <a:solidFill>
                            <a:schemeClr val="dk1"/>
                          </a:solidFill>
                          <a:latin typeface="+mn-lt"/>
                          <a:ea typeface="+mn-ea"/>
                          <a:cs typeface="+mn-cs"/>
                          <a:hlinkClick r:id="rId2"/>
                        </a:rPr>
                        <a:t>hhuang@hkmu.edu.hk</a:t>
                      </a:r>
                      <a:r>
                        <a:rPr lang="en-US" dirty="0"/>
                        <a:t> , Tel: 3120 2616)</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 altLang="zh-CN" sz="1400" dirty="0"/>
                        <a:t>Harnessing advances in neural interfacing and deep learning, this project tackles the persistent challenge of intuitive prosthetic control for amputees. By decoding motor intentions directly from physiological signals (e.g. Brain activity, muscle activation), you will bridge the gap between cortical activity and fine‑grained finger movements, enabling users to perform complex grasping and manipulation tasks with minimal training.</a:t>
                      </a:r>
                    </a:p>
                    <a:p>
                      <a:endParaRPr lang="en-HK" sz="1400" kern="1200" dirty="0">
                        <a:solidFill>
                          <a:schemeClr val="dk1"/>
                        </a:solidFill>
                        <a:effectLst/>
                        <a:latin typeface="+mn-lt"/>
                        <a:ea typeface="+mn-ea"/>
                        <a:cs typeface="+mn-cs"/>
                      </a:endParaRPr>
                    </a:p>
                    <a:p>
                      <a:r>
                        <a:rPr lang="en-HK" sz="1400" b="1" kern="1200" dirty="0">
                          <a:solidFill>
                            <a:schemeClr val="dk1"/>
                          </a:solidFill>
                          <a:effectLst/>
                          <a:latin typeface="+mn-lt"/>
                          <a:ea typeface="+mn-ea"/>
                          <a:cs typeface="+mn-cs"/>
                        </a:rPr>
                        <a:t>Objectives: </a:t>
                      </a:r>
                    </a:p>
                    <a:p>
                      <a:pPr marL="285750" indent="-285750">
                        <a:buFont typeface="Arial" panose="020B0604020202020204" pitchFamily="34" charset="0"/>
                        <a:buChar char="•"/>
                      </a:pPr>
                      <a:r>
                        <a:rPr lang="en" altLang="zh-CN" sz="1400" dirty="0"/>
                        <a:t>Develop a robust neural decoding pipeline </a:t>
                      </a:r>
                    </a:p>
                    <a:p>
                      <a:pPr marL="285750" indent="-285750">
                        <a:buFont typeface="Arial" panose="020B0604020202020204" pitchFamily="34" charset="0"/>
                        <a:buChar char="•"/>
                      </a:pPr>
                      <a:r>
                        <a:rPr lang="en" altLang="zh-CN" sz="1400" dirty="0"/>
                        <a:t>Design and train a deep temporal‑spatial model to map physiological signals to multi‑degree‑of‑freedom hand commands</a:t>
                      </a:r>
                    </a:p>
                    <a:p>
                      <a:pPr marL="285750" indent="-285750">
                        <a:buFont typeface="Arial" panose="020B0604020202020204" pitchFamily="34" charset="0"/>
                        <a:buChar char="•"/>
                      </a:pPr>
                      <a:r>
                        <a:rPr lang="en-US" sz="1400" kern="1200" dirty="0">
                          <a:solidFill>
                            <a:schemeClr val="dk1"/>
                          </a:solidFill>
                          <a:effectLst/>
                          <a:latin typeface="+mn-lt"/>
                          <a:ea typeface="+mn-ea"/>
                          <a:cs typeface="+mn-cs"/>
                        </a:rPr>
                        <a:t>Compare your designed model with the benchmarks in this field</a:t>
                      </a:r>
                      <a:endParaRPr lang="en-HK" sz="1400" kern="1200" dirty="0">
                        <a:solidFill>
                          <a:schemeClr val="dk1"/>
                        </a:solidFill>
                        <a:effectLst/>
                        <a:latin typeface="+mn-lt"/>
                        <a:ea typeface="+mn-ea"/>
                        <a:cs typeface="+mn-cs"/>
                      </a:endParaRPr>
                    </a:p>
                  </a:txBody>
                  <a:tcPr/>
                </a:tc>
                <a:extLst>
                  <a:ext uri="{0D108BD9-81ED-4DB2-BD59-A6C34878D82A}">
                    <a16:rowId xmlns:a16="http://schemas.microsoft.com/office/drawing/2014/main" val="3467709868"/>
                  </a:ext>
                </a:extLst>
              </a:tr>
            </a:tbl>
          </a:graphicData>
        </a:graphic>
      </p:graphicFrame>
      <p:sp>
        <p:nvSpPr>
          <p:cNvPr id="5" name="Content Placeholder 4">
            <a:extLst>
              <a:ext uri="{FF2B5EF4-FFF2-40B4-BE49-F238E27FC236}">
                <a16:creationId xmlns:a16="http://schemas.microsoft.com/office/drawing/2014/main" id="{10C4FA6C-9259-186E-F4C2-36C32A45CF15}"/>
              </a:ext>
            </a:extLst>
          </p:cNvPr>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6" name="Picture 1">
            <a:extLst>
              <a:ext uri="{FF2B5EF4-FFF2-40B4-BE49-F238E27FC236}">
                <a16:creationId xmlns:a16="http://schemas.microsoft.com/office/drawing/2014/main" id="{F1350573-952C-C758-207D-F0C12F64006C}"/>
              </a:ext>
            </a:extLst>
          </p:cNvPr>
          <p:cNvPicPr>
            <a:picLocks noChangeAspect="1"/>
          </p:cNvPicPr>
          <p:nvPr/>
        </p:nvPicPr>
        <p:blipFill>
          <a:blip r:embed="rId3"/>
          <a:stretch>
            <a:fillRect/>
          </a:stretch>
        </p:blipFill>
        <p:spPr>
          <a:xfrm>
            <a:off x="8051369" y="75643"/>
            <a:ext cx="4010492" cy="1049688"/>
          </a:xfrm>
          <a:prstGeom prst="rect">
            <a:avLst/>
          </a:prstGeom>
        </p:spPr>
      </p:pic>
    </p:spTree>
    <p:extLst>
      <p:ext uri="{BB962C8B-B14F-4D97-AF65-F5344CB8AC3E}">
        <p14:creationId xmlns:p14="http://schemas.microsoft.com/office/powerpoint/2010/main" val="3355870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B4C46E-4C9D-583E-70C3-005C89636857}"/>
            </a:ext>
          </a:extLst>
        </p:cNvPr>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7AD80AA7-C7A9-7274-3427-C245FA12B375}"/>
              </a:ext>
            </a:extLst>
          </p:cNvPr>
          <p:cNvGraphicFramePr>
            <a:graphicFrameLocks noGrp="1"/>
          </p:cNvGraphicFramePr>
          <p:nvPr/>
        </p:nvGraphicFramePr>
        <p:xfrm>
          <a:off x="148956" y="1330448"/>
          <a:ext cx="11912905" cy="323596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r>
                        <a:rPr lang="en" altLang="zh-CN" dirty="0"/>
                        <a:t>Neural Signal Recognition</a:t>
                      </a:r>
                      <a:r>
                        <a:rPr lang="zh-CN" altLang="en-US" dirty="0"/>
                        <a:t> </a:t>
                      </a:r>
                      <a:r>
                        <a:rPr lang="en-US" altLang="zh-CN" dirty="0"/>
                        <a:t>Based on</a:t>
                      </a:r>
                      <a:r>
                        <a:rPr lang="en" altLang="zh-CN" dirty="0"/>
                        <a:t> Spiking Neural Networks</a:t>
                      </a:r>
                      <a:endParaRPr lang="en-HK" sz="1800" b="1" kern="1200" dirty="0">
                        <a:solidFill>
                          <a:schemeClr val="lt1"/>
                        </a:solidFill>
                        <a:effectLst/>
                        <a:latin typeface="+mn-lt"/>
                        <a:ea typeface="+mn-ea"/>
                        <a:cs typeface="+mn-cs"/>
                      </a:endParaRP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a:t>
                      </a:r>
                      <a:r>
                        <a:rPr lang="en-US" dirty="0" err="1"/>
                        <a:t>Hongli</a:t>
                      </a:r>
                      <a:r>
                        <a:rPr lang="en-US" dirty="0"/>
                        <a:t> Huang</a:t>
                      </a:r>
                    </a:p>
                    <a:p>
                      <a:r>
                        <a:rPr lang="en-US" dirty="0"/>
                        <a:t>(Email:</a:t>
                      </a:r>
                      <a:r>
                        <a:rPr lang="en-US" sz="1800" kern="1200" dirty="0">
                          <a:solidFill>
                            <a:schemeClr val="dk1"/>
                          </a:solidFill>
                          <a:latin typeface="+mn-lt"/>
                          <a:ea typeface="+mn-ea"/>
                          <a:cs typeface="+mn-cs"/>
                        </a:rPr>
                        <a:t> </a:t>
                      </a:r>
                      <a:r>
                        <a:rPr lang="en-US" sz="1800" kern="1200" dirty="0">
                          <a:solidFill>
                            <a:schemeClr val="dk1"/>
                          </a:solidFill>
                          <a:latin typeface="+mn-lt"/>
                          <a:ea typeface="+mn-ea"/>
                          <a:cs typeface="+mn-cs"/>
                          <a:hlinkClick r:id="rId2"/>
                        </a:rPr>
                        <a:t>hhuang@hkmu.edu.hk</a:t>
                      </a:r>
                      <a:r>
                        <a:rPr lang="en-US" dirty="0"/>
                        <a:t> , Tel: 3120 2616)</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 altLang="zh-CN" sz="1400" dirty="0"/>
                        <a:t>Electromyography (EMG) records the electrical activity of muscles during contraction and has become a cornerstone technique for prosthetic control, rehabilitation, and human–machine interfaces. Traditional EMG classification methods—relying on extensive signal preprocessing and deep learning models—often suffer from high latency and energy consumption, limiting their use in real‑time, wearable applications. Spiking Neural Networks (SNNs), which emulate the event‑driven, sparse, and low‑power nature of biological neurons, offer a promising alternative for processing temporal EMG signals directly as spike trains. By bridging EMG signal acquisition with SNN‑based inference, this project aims to develop an end‑to‑end framework that improves real‑time performance and energy efficiency in neural signal recognition.</a:t>
                      </a:r>
                    </a:p>
                    <a:p>
                      <a:r>
                        <a:rPr lang="en-HK" sz="1400" b="1" kern="1200" dirty="0">
                          <a:solidFill>
                            <a:schemeClr val="dk1"/>
                          </a:solidFill>
                          <a:effectLst/>
                          <a:latin typeface="+mn-lt"/>
                          <a:ea typeface="+mn-ea"/>
                          <a:cs typeface="+mn-cs"/>
                        </a:rPr>
                        <a:t>Objectives: </a:t>
                      </a:r>
                    </a:p>
                    <a:p>
                      <a:pPr marL="285750" indent="-285750">
                        <a:buFont typeface="Arial" panose="020B0604020202020204" pitchFamily="34" charset="0"/>
                        <a:buChar char="•"/>
                      </a:pPr>
                      <a:r>
                        <a:rPr lang="en" altLang="zh-CN" sz="1400" dirty="0"/>
                        <a:t>Develop an EMG-to-spike encoding scheme</a:t>
                      </a:r>
                    </a:p>
                    <a:p>
                      <a:pPr marL="285750" indent="-285750">
                        <a:buFont typeface="Arial" panose="020B0604020202020204" pitchFamily="34" charset="0"/>
                        <a:buChar char="•"/>
                      </a:pPr>
                      <a:r>
                        <a:rPr lang="en" altLang="zh-CN" sz="1400" dirty="0"/>
                        <a:t>Design and train an SNN model for EMG classification</a:t>
                      </a:r>
                    </a:p>
                    <a:p>
                      <a:pPr marL="285750" indent="-285750">
                        <a:buFont typeface="Arial" panose="020B0604020202020204" pitchFamily="34" charset="0"/>
                        <a:buChar char="•"/>
                      </a:pPr>
                      <a:r>
                        <a:rPr lang="en" altLang="zh-CN" sz="1400" dirty="0"/>
                        <a:t>Evaluate performance against conventional models</a:t>
                      </a:r>
                    </a:p>
                  </a:txBody>
                  <a:tcPr/>
                </a:tc>
                <a:extLst>
                  <a:ext uri="{0D108BD9-81ED-4DB2-BD59-A6C34878D82A}">
                    <a16:rowId xmlns:a16="http://schemas.microsoft.com/office/drawing/2014/main" val="3467709868"/>
                  </a:ext>
                </a:extLst>
              </a:tr>
            </a:tbl>
          </a:graphicData>
        </a:graphic>
      </p:graphicFrame>
      <p:sp>
        <p:nvSpPr>
          <p:cNvPr id="5" name="Content Placeholder 4">
            <a:extLst>
              <a:ext uri="{FF2B5EF4-FFF2-40B4-BE49-F238E27FC236}">
                <a16:creationId xmlns:a16="http://schemas.microsoft.com/office/drawing/2014/main" id="{587580A4-5D1B-EA53-3840-EFA855F00EEF}"/>
              </a:ext>
            </a:extLst>
          </p:cNvPr>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6" name="Picture 1">
            <a:extLst>
              <a:ext uri="{FF2B5EF4-FFF2-40B4-BE49-F238E27FC236}">
                <a16:creationId xmlns:a16="http://schemas.microsoft.com/office/drawing/2014/main" id="{0A7B2BB0-A3D7-BD00-9F3A-05A17AD72A53}"/>
              </a:ext>
            </a:extLst>
          </p:cNvPr>
          <p:cNvPicPr>
            <a:picLocks noChangeAspect="1"/>
          </p:cNvPicPr>
          <p:nvPr/>
        </p:nvPicPr>
        <p:blipFill>
          <a:blip r:embed="rId3"/>
          <a:stretch>
            <a:fillRect/>
          </a:stretch>
        </p:blipFill>
        <p:spPr>
          <a:xfrm>
            <a:off x="8051369" y="75643"/>
            <a:ext cx="4010492" cy="1049688"/>
          </a:xfrm>
          <a:prstGeom prst="rect">
            <a:avLst/>
          </a:prstGeom>
        </p:spPr>
      </p:pic>
    </p:spTree>
    <p:extLst>
      <p:ext uri="{BB962C8B-B14F-4D97-AF65-F5344CB8AC3E}">
        <p14:creationId xmlns:p14="http://schemas.microsoft.com/office/powerpoint/2010/main" val="2675122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 y="1167143"/>
          <a:ext cx="12192000" cy="5064760"/>
        </p:xfrm>
        <a:graphic>
          <a:graphicData uri="http://schemas.openxmlformats.org/drawingml/2006/table">
            <a:tbl>
              <a:tblPr firstRow="1" bandRow="1">
                <a:tableStyleId>{5C22544A-7EE6-4342-B048-85BDC9FD1C3A}</a:tableStyleId>
              </a:tblPr>
              <a:tblGrid>
                <a:gridCol w="1376504">
                  <a:extLst>
                    <a:ext uri="{9D8B030D-6E8A-4147-A177-3AD203B41FA5}">
                      <a16:colId xmlns:a16="http://schemas.microsoft.com/office/drawing/2014/main" val="1181569883"/>
                    </a:ext>
                  </a:extLst>
                </a:gridCol>
                <a:gridCol w="10815496">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effectLst/>
                          <a:latin typeface="+mn-lt"/>
                          <a:ea typeface="+mn-ea"/>
                          <a:cs typeface="+mn-cs"/>
                        </a:rPr>
                        <a:t>Cryptocurrency: Anti-Money Laundering (AML) with cryptocurrency and machine learning</a:t>
                      </a:r>
                      <a:endParaRPr lang="en-US" dirty="0"/>
                    </a:p>
                  </a:txBody>
                  <a:tcPr/>
                </a:tc>
                <a:extLst>
                  <a:ext uri="{0D108BD9-81ED-4DB2-BD59-A6C34878D82A}">
                    <a16:rowId xmlns:a16="http://schemas.microsoft.com/office/drawing/2014/main" val="2196218305"/>
                  </a:ext>
                </a:extLst>
              </a:tr>
              <a:tr h="382185">
                <a:tc>
                  <a:txBody>
                    <a:bodyPr/>
                    <a:lstStyle/>
                    <a:p>
                      <a:r>
                        <a:rPr lang="en-US" dirty="0"/>
                        <a:t>Project Supervisor: </a:t>
                      </a:r>
                    </a:p>
                  </a:txBody>
                  <a:tcPr/>
                </a:tc>
                <a:tc>
                  <a:txBody>
                    <a:bodyPr/>
                    <a:lstStyle/>
                    <a:p>
                      <a:r>
                        <a:rPr lang="en-US" dirty="0"/>
                        <a:t>Dr Patrick Chan</a:t>
                      </a:r>
                    </a:p>
                    <a:p>
                      <a:r>
                        <a:rPr lang="en-US" dirty="0"/>
                        <a:t>(Email: ppychan@hkmu.edu.hk , Tel: 3120 2706)</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pPr marL="0" algn="l" defTabSz="914400" rtl="0" eaLnBrk="1" latinLnBrk="0" hangingPunct="1">
                        <a:lnSpc>
                          <a:spcPct val="100000"/>
                        </a:lnSpc>
                        <a:spcAft>
                          <a:spcPts val="0"/>
                        </a:spcAft>
                      </a:pPr>
                      <a:r>
                        <a:rPr lang="en-HK" sz="1400" b="1" u="sng" kern="1200" dirty="0">
                          <a:solidFill>
                            <a:schemeClr val="dk1"/>
                          </a:solidFill>
                          <a:latin typeface="+mn-lt"/>
                          <a:ea typeface="+mn-ea"/>
                          <a:cs typeface="+mn-cs"/>
                        </a:rPr>
                        <a:t>Background</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Hong Kong Monetary Authority has recently passed the “Stablecoins Bill”.</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Hong Kong Stablecoins are virtual assets that are designed to maintain a stable value relative to certain assets, typically the Hong Kong currency.</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However, numerous financial crimes related to cryptocurrency, such as money laundering, hinder trust in using this technology.</a:t>
                      </a:r>
                    </a:p>
                    <a:p>
                      <a:pPr marL="0" algn="l" defTabSz="914400" rtl="0" eaLnBrk="1" latinLnBrk="0" hangingPunct="1">
                        <a:lnSpc>
                          <a:spcPct val="100000"/>
                        </a:lnSpc>
                        <a:spcAft>
                          <a:spcPts val="0"/>
                        </a:spcAft>
                      </a:pPr>
                      <a:r>
                        <a:rPr lang="en-HK" sz="1400" b="1" u="sng" kern="1200" dirty="0">
                          <a:solidFill>
                            <a:schemeClr val="dk1"/>
                          </a:solidFill>
                          <a:latin typeface="+mn-lt"/>
                          <a:ea typeface="+mn-ea"/>
                          <a:cs typeface="+mn-cs"/>
                        </a:rPr>
                        <a:t> Objective  </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This project aims: </a:t>
                      </a:r>
                    </a:p>
                    <a:p>
                      <a:pPr marL="457200" lvl="2"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To develop approaches to detecting money laundering behaviour related to cryptocurrency trading.</a:t>
                      </a:r>
                    </a:p>
                    <a:p>
                      <a:pPr marL="457200" lvl="2"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To develop security measures to ensure the safe use of cryptocurrency trading.</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This topic is suitable for candidates pursuing future careers in IT security, machine learning or cryptocurrency applications. It can also be extended to other related topics.</a:t>
                      </a:r>
                    </a:p>
                    <a:p>
                      <a:pPr marL="0" algn="l" defTabSz="914400" rtl="0" eaLnBrk="1" latinLnBrk="0" hangingPunct="1">
                        <a:lnSpc>
                          <a:spcPct val="100000"/>
                        </a:lnSpc>
                        <a:spcAft>
                          <a:spcPts val="0"/>
                        </a:spcAft>
                      </a:pPr>
                      <a:r>
                        <a:rPr lang="en-HK" sz="1400" b="1" u="sng" kern="1200" dirty="0">
                          <a:solidFill>
                            <a:schemeClr val="dk1"/>
                          </a:solidFill>
                          <a:latin typeface="+mn-lt"/>
                          <a:ea typeface="+mn-ea"/>
                          <a:cs typeface="+mn-cs"/>
                        </a:rPr>
                        <a:t> Expected Outcome</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Novel approaches for detecting money laundering in cryptocurrency trading will be developed</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Various machine learning algorithms will be used.</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Related benchmark datasets will be developed.</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Experiments will be conducted using transaction datasets to evaluate the accuracy of the developed approaches.</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Discussion on AML practices in the context of cryptocurrency and machine learning will be drawn from the study.</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This project is a collaborative team effort where participants will learn new skills and knowledge</a:t>
                      </a:r>
                    </a:p>
                    <a:p>
                      <a:pPr marL="28575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Regular meetings will be held to foster collaboration and provide support throughout the process</a:t>
                      </a:r>
                      <a:r>
                        <a:rPr lang="en-HK" sz="1400" kern="1200" dirty="0">
                          <a:solidFill>
                            <a:srgbClr val="000000"/>
                          </a:solidFill>
                          <a:effectLst/>
                          <a:latin typeface="Calibri" panose="020F0502020204030204" pitchFamily="34" charset="0"/>
                          <a:ea typeface="DengXian" panose="02010600030101010101" pitchFamily="2" charset="-122"/>
                          <a:cs typeface="Calibri" panose="020F0502020204030204" pitchFamily="34" charset="0"/>
                        </a:rPr>
                        <a:t>.</a:t>
                      </a:r>
                      <a:endParaRPr lang="en-HK" sz="1400" dirty="0">
                        <a:effectLst/>
                        <a:latin typeface="Calibri" panose="020F0502020204030204" pitchFamily="34" charset="0"/>
                        <a:ea typeface="DengXian" panose="02010600030101010101" pitchFamily="2" charset="-122"/>
                        <a:cs typeface="Calibri" panose="020F0502020204030204" pitchFamily="34" charset="0"/>
                      </a:endParaRPr>
                    </a:p>
                  </a:txBody>
                  <a:tcPr marL="68580" marR="68580" marT="0" marB="0"/>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32313109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48955" y="1257296"/>
          <a:ext cx="11912905" cy="451612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Software Engineering with AI (AI+SE): Measuring the quality of the benchmark datasets</a:t>
                      </a: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sz="1800" kern="1200" dirty="0">
                          <a:solidFill>
                            <a:schemeClr val="dk1"/>
                          </a:solidFill>
                          <a:effectLst/>
                          <a:latin typeface="+mn-lt"/>
                          <a:ea typeface="+mn-ea"/>
                          <a:cs typeface="+mn-cs"/>
                        </a:rPr>
                        <a:t>Dr Patrick Chan</a:t>
                      </a:r>
                      <a:endParaRPr lang="en-HK" sz="1800" kern="1200" dirty="0">
                        <a:solidFill>
                          <a:schemeClr val="dk1"/>
                        </a:solidFill>
                        <a:effectLst/>
                        <a:latin typeface="+mn-lt"/>
                        <a:ea typeface="+mn-ea"/>
                        <a:cs typeface="+mn-cs"/>
                      </a:endParaRPr>
                    </a:p>
                    <a:p>
                      <a:r>
                        <a:rPr lang="en-US" sz="1800" kern="1200" dirty="0">
                          <a:solidFill>
                            <a:schemeClr val="dk1"/>
                          </a:solidFill>
                          <a:effectLst/>
                          <a:latin typeface="+mn-lt"/>
                          <a:ea typeface="+mn-ea"/>
                          <a:cs typeface="+mn-cs"/>
                        </a:rPr>
                        <a:t>(Email: </a:t>
                      </a:r>
                      <a:r>
                        <a:rPr lang="en-US" sz="1800" u="none" kern="1200" dirty="0">
                          <a:solidFill>
                            <a:schemeClr val="tx1"/>
                          </a:solidFill>
                          <a:effectLst/>
                          <a:latin typeface="+mn-lt"/>
                          <a:ea typeface="+mn-ea"/>
                          <a:cs typeface="+mn-cs"/>
                        </a:rPr>
                        <a:t>ppychan@hkmu.edu.hk </a:t>
                      </a:r>
                      <a:r>
                        <a:rPr lang="en-US" sz="1800" kern="1200" dirty="0">
                          <a:solidFill>
                            <a:schemeClr val="dk1"/>
                          </a:solidFill>
                          <a:effectLst/>
                          <a:latin typeface="+mn-lt"/>
                          <a:ea typeface="+mn-ea"/>
                          <a:cs typeface="+mn-cs"/>
                        </a:rPr>
                        <a:t>, Tel: 3120 2706)</a:t>
                      </a:r>
                      <a:endParaRPr lang="en-US" dirty="0"/>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pPr marL="0" indent="0" algn="l" defTabSz="914400" rtl="0" eaLnBrk="1" latinLnBrk="0" hangingPunct="1">
                        <a:lnSpc>
                          <a:spcPct val="100000"/>
                        </a:lnSpc>
                        <a:spcAft>
                          <a:spcPts val="0"/>
                        </a:spcAft>
                        <a:buFont typeface="Arial" panose="020B0604020202020204" pitchFamily="34" charset="0"/>
                        <a:buNone/>
                      </a:pPr>
                      <a:r>
                        <a:rPr lang="en-HK" sz="1400" b="1" u="sng" kern="1200" dirty="0">
                          <a:solidFill>
                            <a:schemeClr val="dk1"/>
                          </a:solidFill>
                          <a:latin typeface="+mn-lt"/>
                          <a:ea typeface="+mn-ea"/>
                          <a:cs typeface="+mn-cs"/>
                        </a:rPr>
                        <a:t>Background</a:t>
                      </a:r>
                    </a:p>
                    <a:p>
                      <a:pPr marL="34290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Machine learning algorithms (ML) have been increasingly applied in software engineering to enhance efficiency, particularly in the area of code generation. The effectiveness of large language models (LLMs) depends heavily on the quality of their training and testing datasets.</a:t>
                      </a:r>
                    </a:p>
                    <a:p>
                      <a:pPr marL="34290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It is necessary to develop robust validation approaches for benchmark datasets is essential to ensure the intelligence, reliability, and practical applicability of LLMs in code generation tasks</a:t>
                      </a:r>
                    </a:p>
                    <a:p>
                      <a:pPr marL="0" lvl="0" indent="0" algn="l" defTabSz="914400" rtl="0" eaLnBrk="1" latinLnBrk="0" hangingPunct="1">
                        <a:lnSpc>
                          <a:spcPct val="100000"/>
                        </a:lnSpc>
                        <a:spcAft>
                          <a:spcPts val="0"/>
                        </a:spcAft>
                        <a:buFont typeface="Arial" panose="020B0604020202020204" pitchFamily="34" charset="0"/>
                        <a:buNone/>
                      </a:pPr>
                      <a:r>
                        <a:rPr lang="en-HK" sz="1400" b="1" u="sng" kern="1200" dirty="0">
                          <a:solidFill>
                            <a:schemeClr val="dk1"/>
                          </a:solidFill>
                          <a:latin typeface="+mn-lt"/>
                          <a:ea typeface="+mn-ea"/>
                          <a:cs typeface="+mn-cs"/>
                        </a:rPr>
                        <a:t>Objective  </a:t>
                      </a:r>
                    </a:p>
                    <a:p>
                      <a:pPr marL="34290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This project aims </a:t>
                      </a:r>
                    </a:p>
                    <a:p>
                      <a:pPr marL="742950" lvl="1"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To develop measuring tools and methodologies for evaluating the quality of different datasets used in code generation LLMs.</a:t>
                      </a:r>
                    </a:p>
                    <a:p>
                      <a:pPr marL="34290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This may involve identifying key metrics, designing validation frameworks, and analysing dataset shortcomings.</a:t>
                      </a:r>
                    </a:p>
                    <a:p>
                      <a:pPr marL="34290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This topic is suitable for candidates interested in pursuing careers in software engineering and machine learning applications. It can be extended to other related topics.</a:t>
                      </a:r>
                    </a:p>
                    <a:p>
                      <a:pPr marL="0" indent="0" algn="l" defTabSz="914400" rtl="0" eaLnBrk="1" latinLnBrk="0" hangingPunct="1">
                        <a:lnSpc>
                          <a:spcPct val="100000"/>
                        </a:lnSpc>
                        <a:spcAft>
                          <a:spcPts val="0"/>
                        </a:spcAft>
                        <a:buFont typeface="Arial" panose="020B0604020202020204" pitchFamily="34" charset="0"/>
                        <a:buNone/>
                      </a:pPr>
                      <a:r>
                        <a:rPr lang="en-HK" sz="1400" b="1" u="sng" kern="1200" dirty="0">
                          <a:solidFill>
                            <a:schemeClr val="dk1"/>
                          </a:solidFill>
                          <a:latin typeface="+mn-lt"/>
                          <a:ea typeface="+mn-ea"/>
                          <a:cs typeface="+mn-cs"/>
                        </a:rPr>
                        <a:t>Expected Outcome</a:t>
                      </a:r>
                    </a:p>
                    <a:p>
                      <a:pPr marL="34290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Novel evaluation frameworks or tools for assessing dataset quality in code generation LLMs will be developed. </a:t>
                      </a:r>
                    </a:p>
                    <a:p>
                      <a:pPr marL="34290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Discussion on the reasons of downfalls of different datasets will be inferred from the study.</a:t>
                      </a:r>
                    </a:p>
                    <a:p>
                      <a:pPr marL="34290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This project will be a team effort, providing participants with opportunities to learn new skills and knowledge. </a:t>
                      </a:r>
                    </a:p>
                    <a:p>
                      <a:pPr marL="342900" lvl="0" indent="-285750" algn="l" defTabSz="914400" rtl="0" eaLnBrk="1" latinLnBrk="0" hangingPunct="1">
                        <a:lnSpc>
                          <a:spcPct val="100000"/>
                        </a:lnSpc>
                        <a:spcAft>
                          <a:spcPts val="0"/>
                        </a:spcAft>
                        <a:buFont typeface="Arial" panose="020B0604020202020204" pitchFamily="34" charset="0"/>
                        <a:buChar char="•"/>
                      </a:pPr>
                      <a:r>
                        <a:rPr lang="en-HK" sz="1400" kern="1200" dirty="0">
                          <a:solidFill>
                            <a:schemeClr val="dk1"/>
                          </a:solidFill>
                          <a:latin typeface="+mn-lt"/>
                          <a:ea typeface="+mn-ea"/>
                          <a:cs typeface="+mn-cs"/>
                        </a:rPr>
                        <a:t>Regular meetings will be held to foster collaboration and provide support throughout the process</a:t>
                      </a:r>
                      <a:r>
                        <a:rPr lang="en-HK" sz="1400" kern="1200" dirty="0">
                          <a:solidFill>
                            <a:schemeClr val="tx1"/>
                          </a:solidFill>
                          <a:effectLst/>
                          <a:latin typeface="Times New Roman" panose="02020603050405020304" pitchFamily="18" charset="0"/>
                          <a:ea typeface="DengXian" panose="02010600030101010101" pitchFamily="2" charset="-122"/>
                        </a:rPr>
                        <a:t>. </a:t>
                      </a:r>
                      <a:endParaRPr lang="en-US" sz="1400" kern="1200" dirty="0">
                        <a:solidFill>
                          <a:schemeClr val="tx1"/>
                        </a:solidFill>
                        <a:effectLst/>
                        <a:latin typeface="+mn-lt"/>
                        <a:ea typeface="+mn-ea"/>
                        <a:cs typeface="+mn-cs"/>
                      </a:endParaRP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2153470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0" y="1165017"/>
          <a:ext cx="12191999" cy="4851400"/>
        </p:xfrm>
        <a:graphic>
          <a:graphicData uri="http://schemas.openxmlformats.org/drawingml/2006/table">
            <a:tbl>
              <a:tblPr firstRow="1" bandRow="1">
                <a:tableStyleId>{5C22544A-7EE6-4342-B048-85BDC9FD1C3A}</a:tableStyleId>
              </a:tblPr>
              <a:tblGrid>
                <a:gridCol w="1370249">
                  <a:extLst>
                    <a:ext uri="{9D8B030D-6E8A-4147-A177-3AD203B41FA5}">
                      <a16:colId xmlns:a16="http://schemas.microsoft.com/office/drawing/2014/main" val="1181569883"/>
                    </a:ext>
                  </a:extLst>
                </a:gridCol>
                <a:gridCol w="10821750">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Software Engineering with AI (AI+SE): Project bug detection</a:t>
                      </a: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Patrick Chan</a:t>
                      </a:r>
                    </a:p>
                    <a:p>
                      <a:r>
                        <a:rPr lang="en-US" dirty="0"/>
                        <a:t>(Email: ppychan@hkmu.edu.hk , Tel: 3120 2706)</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HK" sz="1400" b="1" u="sng" kern="1200" dirty="0">
                          <a:solidFill>
                            <a:schemeClr val="dk1"/>
                          </a:solidFill>
                          <a:effectLst/>
                          <a:latin typeface="+mn-lt"/>
                          <a:ea typeface="+mn-ea"/>
                          <a:cs typeface="+mn-cs"/>
                        </a:rPr>
                        <a:t>Background</a:t>
                      </a:r>
                      <a:endParaRPr lang="en-HK" sz="1400" kern="1200" dirty="0">
                        <a:solidFill>
                          <a:schemeClr val="dk1"/>
                        </a:solidFill>
                        <a:effectLst/>
                        <a:latin typeface="+mn-lt"/>
                        <a:ea typeface="+mn-ea"/>
                        <a:cs typeface="+mn-cs"/>
                      </a:endParaRP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Large language models (LLMs) are increasingly being used to generate test cases for project bug detection, offering a promising approach to improving software quality.</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However, the effectiveness of test case generation can be constrained by factors such as prompt construction, the quality of training datasets, or the lack of domain-specific data for new technologies.</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It is necessary to explore innovative approaches to improve test generation techniques, particularly when targeting new technologies with limited training datasets..</a:t>
                      </a:r>
                    </a:p>
                    <a:p>
                      <a:r>
                        <a:rPr lang="en-HK" sz="1400" b="1" u="sng" kern="1200" dirty="0">
                          <a:solidFill>
                            <a:schemeClr val="dk1"/>
                          </a:solidFill>
                          <a:effectLst/>
                          <a:latin typeface="+mn-lt"/>
                          <a:ea typeface="+mn-ea"/>
                          <a:cs typeface="+mn-cs"/>
                        </a:rPr>
                        <a:t>Objective</a:t>
                      </a:r>
                      <a:r>
                        <a:rPr lang="en-HK" sz="1400" b="1" kern="1200" dirty="0">
                          <a:solidFill>
                            <a:schemeClr val="dk1"/>
                          </a:solidFill>
                          <a:effectLst/>
                          <a:latin typeface="+mn-lt"/>
                          <a:ea typeface="+mn-ea"/>
                          <a:cs typeface="+mn-cs"/>
                        </a:rPr>
                        <a:t>  </a:t>
                      </a:r>
                      <a:endParaRPr lang="en-HK" sz="1400" kern="1200" dirty="0">
                        <a:solidFill>
                          <a:schemeClr val="dk1"/>
                        </a:solidFill>
                        <a:effectLst/>
                        <a:latin typeface="+mn-lt"/>
                        <a:ea typeface="+mn-ea"/>
                        <a:cs typeface="+mn-cs"/>
                      </a:endParaRP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This project aims </a:t>
                      </a:r>
                    </a:p>
                    <a:p>
                      <a:pPr marL="742950" lvl="1" indent="-285750">
                        <a:buFont typeface="Arial" panose="020B0604020202020204" pitchFamily="34" charset="0"/>
                        <a:buChar char="•"/>
                      </a:pPr>
                      <a:r>
                        <a:rPr lang="en-HK" sz="1400" kern="1200" dirty="0">
                          <a:solidFill>
                            <a:schemeClr val="dk1"/>
                          </a:solidFill>
                          <a:effectLst/>
                          <a:latin typeface="+mn-lt"/>
                          <a:ea typeface="+mn-ea"/>
                          <a:cs typeface="+mn-cs"/>
                        </a:rPr>
                        <a:t>To explore different test case generation approaches for project bug detection.</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This will involve analysing existing techniques, identifying limitations, and proposing improvements tailored to scenarios with limited training data.</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This topic is suitable for candidates interested in pursuing careers in software engineering. It can be extended to other related topics. </a:t>
                      </a:r>
                    </a:p>
                    <a:p>
                      <a:r>
                        <a:rPr lang="en-HK" sz="1400" b="1" u="sng" kern="1200" dirty="0">
                          <a:solidFill>
                            <a:schemeClr val="dk1"/>
                          </a:solidFill>
                          <a:effectLst/>
                          <a:latin typeface="+mn-lt"/>
                          <a:ea typeface="+mn-ea"/>
                          <a:cs typeface="+mn-cs"/>
                        </a:rPr>
                        <a:t>Expected Outcome</a:t>
                      </a:r>
                      <a:endParaRPr lang="en-HK" sz="1400" kern="1200" dirty="0">
                        <a:solidFill>
                          <a:schemeClr val="dk1"/>
                        </a:solidFill>
                        <a:effectLst/>
                        <a:latin typeface="+mn-lt"/>
                        <a:ea typeface="+mn-ea"/>
                        <a:cs typeface="+mn-cs"/>
                      </a:endParaRP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Novel test case generation approaches for project bug detection will be developed. </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Discussion on merits and demerits of different test case generation approaches will be inferred from the study.</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This project will be a team effort, providing participants with opportunities to learn new skills and knowledge. </a:t>
                      </a:r>
                    </a:p>
                    <a:p>
                      <a:pPr marL="285750" indent="-285750">
                        <a:buFont typeface="Arial" panose="020B0604020202020204" pitchFamily="34" charset="0"/>
                        <a:buChar char="•"/>
                      </a:pPr>
                      <a:r>
                        <a:rPr lang="en-HK" sz="1400" kern="1200" dirty="0">
                          <a:solidFill>
                            <a:schemeClr val="dk1"/>
                          </a:solidFill>
                          <a:effectLst/>
                          <a:latin typeface="+mn-lt"/>
                          <a:ea typeface="+mn-ea"/>
                          <a:cs typeface="+mn-cs"/>
                        </a:rPr>
                        <a:t>Regular meetings will be held to foster collaboration and provide support throughout the process.</a:t>
                      </a:r>
                      <a:r>
                        <a:rPr lang="en-HK" sz="1400" dirty="0">
                          <a:effectLst/>
                          <a:latin typeface="Times New Roman" panose="02020603050405020304" pitchFamily="18" charset="0"/>
                          <a:ea typeface="CIDFont+F3"/>
                          <a:cs typeface="Times New Roman" panose="02020603050405020304" pitchFamily="18" charset="0"/>
                        </a:rPr>
                        <a:t> </a:t>
                      </a:r>
                      <a:endParaRPr lang="en-HK" sz="1400" dirty="0">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6234176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0" y="1165017"/>
          <a:ext cx="12191999" cy="5156200"/>
        </p:xfrm>
        <a:graphic>
          <a:graphicData uri="http://schemas.openxmlformats.org/drawingml/2006/table">
            <a:tbl>
              <a:tblPr firstRow="1" bandRow="1">
                <a:tableStyleId>{5C22544A-7EE6-4342-B048-85BDC9FD1C3A}</a:tableStyleId>
              </a:tblPr>
              <a:tblGrid>
                <a:gridCol w="1370249">
                  <a:extLst>
                    <a:ext uri="{9D8B030D-6E8A-4147-A177-3AD203B41FA5}">
                      <a16:colId xmlns:a16="http://schemas.microsoft.com/office/drawing/2014/main" val="1181569883"/>
                    </a:ext>
                  </a:extLst>
                </a:gridCol>
                <a:gridCol w="10821750">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Software Engineering with AI (AI+SE): Automated Software Management and Maintenance</a:t>
                      </a: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Patrick Chan</a:t>
                      </a:r>
                    </a:p>
                    <a:p>
                      <a:r>
                        <a:rPr lang="en-US" dirty="0"/>
                        <a:t>(Email: ppychan@hkmu.edu.hk , Tel: 3120 2706)</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HK" sz="1400" b="1" u="sng" kern="1200" dirty="0">
                          <a:solidFill>
                            <a:schemeClr val="dk1"/>
                          </a:solidFill>
                          <a:effectLst/>
                          <a:latin typeface="+mn-lt"/>
                          <a:ea typeface="+mn-ea"/>
                          <a:cs typeface="+mn-cs"/>
                        </a:rPr>
                        <a:t>Background</a:t>
                      </a:r>
                      <a:endParaRPr lang="en-HK" sz="1400" kern="1200" dirty="0">
                        <a:solidFill>
                          <a:schemeClr val="dk1"/>
                        </a:solidFill>
                        <a:effectLst/>
                        <a:latin typeface="+mn-lt"/>
                        <a:ea typeface="+mn-ea"/>
                        <a:cs typeface="+mn-cs"/>
                      </a:endParaRP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Manually managing software projects, especially versions updates, can pose a challenge to software teams.</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If the team is using agile development methods, which emphasize rapid iteration and frequent updates, can further complicate software management due to the speed and volume of changes.</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It is necessary to develop an automated and robust approach to ensure the software projects are effectively managed and maintained, particularly in agile environments.</a:t>
                      </a:r>
                    </a:p>
                    <a:p>
                      <a:r>
                        <a:rPr lang="en-HK" sz="1400" b="1" u="sng" kern="1200" dirty="0">
                          <a:solidFill>
                            <a:schemeClr val="dk1"/>
                          </a:solidFill>
                          <a:effectLst/>
                          <a:latin typeface="+mn-lt"/>
                          <a:ea typeface="+mn-ea"/>
                          <a:cs typeface="+mn-cs"/>
                        </a:rPr>
                        <a:t>Objective</a:t>
                      </a:r>
                      <a:r>
                        <a:rPr lang="en-HK" sz="1400" b="1" kern="1200" dirty="0">
                          <a:solidFill>
                            <a:schemeClr val="dk1"/>
                          </a:solidFill>
                          <a:effectLst/>
                          <a:latin typeface="+mn-lt"/>
                          <a:ea typeface="+mn-ea"/>
                          <a:cs typeface="+mn-cs"/>
                        </a:rPr>
                        <a:t>  </a:t>
                      </a:r>
                      <a:endParaRPr lang="en-HK" sz="1400" kern="1200" dirty="0">
                        <a:solidFill>
                          <a:schemeClr val="dk1"/>
                        </a:solidFill>
                        <a:effectLst/>
                        <a:latin typeface="+mn-lt"/>
                        <a:ea typeface="+mn-ea"/>
                        <a:cs typeface="+mn-cs"/>
                      </a:endParaRP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This project aims </a:t>
                      </a:r>
                    </a:p>
                    <a:p>
                      <a:pPr marL="742950" lvl="1" indent="-285750">
                        <a:buFont typeface="Arial" panose="020B0604020202020204" pitchFamily="34" charset="0"/>
                        <a:buChar char="•"/>
                      </a:pPr>
                      <a:r>
                        <a:rPr lang="en-HK" sz="1400" kern="1200" dirty="0">
                          <a:solidFill>
                            <a:schemeClr val="dk1"/>
                          </a:solidFill>
                          <a:effectLst/>
                          <a:latin typeface="+mn-lt"/>
                          <a:ea typeface="+mn-ea"/>
                          <a:cs typeface="+mn-cs"/>
                        </a:rPr>
                        <a:t>To develop AI-driven approach, potentially using chatbots, to automate software management and maintenance in agile development environments. </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This will involve designing tools and workflows that address the unique challenges posed by rapid iteration and frequent updates.</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This topic is suitable for candidates interested in pursuing careers in software engineering. It can be extended to other related topics.</a:t>
                      </a:r>
                    </a:p>
                    <a:p>
                      <a:r>
                        <a:rPr lang="en-HK" sz="1400" b="1" u="sng" kern="1200" dirty="0">
                          <a:solidFill>
                            <a:schemeClr val="dk1"/>
                          </a:solidFill>
                          <a:effectLst/>
                          <a:latin typeface="+mn-lt"/>
                          <a:ea typeface="+mn-ea"/>
                          <a:cs typeface="+mn-cs"/>
                        </a:rPr>
                        <a:t>Expected Outcome</a:t>
                      </a:r>
                      <a:endParaRPr lang="en-HK" sz="1400" kern="1200" dirty="0">
                        <a:solidFill>
                          <a:schemeClr val="dk1"/>
                        </a:solidFill>
                        <a:effectLst/>
                        <a:latin typeface="+mn-lt"/>
                        <a:ea typeface="+mn-ea"/>
                        <a:cs typeface="+mn-cs"/>
                      </a:endParaRP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Novel approaches for automated software management and maintenance will be developed. </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Discussion on how chatbot or AI can improve the reliability and efficiency of software management processes.</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Contribution to improving the efficiency and reliability of software management processes, enabling teams to better handle the challenges of agile development.</a:t>
                      </a:r>
                    </a:p>
                    <a:p>
                      <a:pPr marL="285750" lvl="0" indent="-285750">
                        <a:buFont typeface="Arial" panose="020B0604020202020204" pitchFamily="34" charset="0"/>
                        <a:buChar char="•"/>
                      </a:pPr>
                      <a:r>
                        <a:rPr lang="en-HK" sz="1400" kern="1200" dirty="0">
                          <a:solidFill>
                            <a:schemeClr val="dk1"/>
                          </a:solidFill>
                          <a:effectLst/>
                          <a:latin typeface="+mn-lt"/>
                          <a:ea typeface="+mn-ea"/>
                          <a:cs typeface="+mn-cs"/>
                        </a:rPr>
                        <a:t>This project will be a team effort, providing participants with opportunities to learn new skills and knowledge. </a:t>
                      </a:r>
                    </a:p>
                    <a:p>
                      <a:pPr marL="285750" indent="-285750">
                        <a:buFont typeface="Arial" panose="020B0604020202020204" pitchFamily="34" charset="0"/>
                        <a:buChar char="•"/>
                      </a:pPr>
                      <a:r>
                        <a:rPr lang="en-HK" sz="1400" kern="1200" dirty="0">
                          <a:solidFill>
                            <a:schemeClr val="dk1"/>
                          </a:solidFill>
                          <a:effectLst/>
                          <a:latin typeface="+mn-lt"/>
                          <a:ea typeface="+mn-ea"/>
                          <a:cs typeface="+mn-cs"/>
                        </a:rPr>
                        <a:t>Regular meetings will be held to foster collaboration and provide support throughout the process. </a:t>
                      </a:r>
                      <a:endParaRPr lang="en-US" sz="1400" kern="1200" dirty="0">
                        <a:solidFill>
                          <a:schemeClr val="dk1"/>
                        </a:solidFill>
                        <a:effectLst/>
                        <a:latin typeface="+mn-lt"/>
                        <a:ea typeface="+mn-ea"/>
                        <a:cs typeface="+mn-cs"/>
                      </a:endParaRP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4019721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48955" y="1257296"/>
          <a:ext cx="11912905" cy="472948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err="1">
                          <a:solidFill>
                            <a:schemeClr val="lt1"/>
                          </a:solidFill>
                          <a:effectLst/>
                          <a:latin typeface="+mn-lt"/>
                          <a:ea typeface="+mn-ea"/>
                          <a:cs typeface="+mn-cs"/>
                        </a:rPr>
                        <a:t>MindMate</a:t>
                      </a:r>
                      <a:r>
                        <a:rPr lang="en-US" sz="1800" b="1" kern="1200" dirty="0">
                          <a:solidFill>
                            <a:schemeClr val="lt1"/>
                          </a:solidFill>
                          <a:effectLst/>
                          <a:latin typeface="+mn-lt"/>
                          <a:ea typeface="+mn-ea"/>
                          <a:cs typeface="+mn-cs"/>
                        </a:rPr>
                        <a:t>: AI-Driven Emotional Wellness Companion</a:t>
                      </a:r>
                      <a:endParaRPr lang="en-US" dirty="0"/>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Dani S. Assi</a:t>
                      </a:r>
                    </a:p>
                    <a:p>
                      <a:r>
                        <a:rPr lang="en-US" dirty="0"/>
                        <a:t>(email:  </a:t>
                      </a:r>
                      <a:r>
                        <a:rPr lang="en-US" dirty="0" err="1"/>
                        <a:t>dsassi@hkmu.edu.hk</a:t>
                      </a:r>
                      <a:r>
                        <a:rPr lang="en-US" dirty="0"/>
                        <a:t>)</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US" sz="1400" kern="1200" dirty="0">
                          <a:solidFill>
                            <a:schemeClr val="dk1"/>
                          </a:solidFill>
                          <a:effectLst/>
                          <a:latin typeface="+mn-lt"/>
                          <a:ea typeface="+mn-ea"/>
                          <a:cs typeface="+mn-cs"/>
                        </a:rPr>
                        <a:t>In today’s fast-paced and often isolating world, emotional well-being has become a critical concern—particularly among students and young adults. The need for accessible, reliable, and empathetic mental health support is more critical than ever, as many people struggle to find timely and adequate care. </a:t>
                      </a:r>
                      <a:r>
                        <a:rPr lang="en-US" sz="1400" kern="1200" dirty="0" err="1">
                          <a:solidFill>
                            <a:schemeClr val="dk1"/>
                          </a:solidFill>
                          <a:effectLst/>
                          <a:latin typeface="+mn-lt"/>
                          <a:ea typeface="+mn-ea"/>
                          <a:cs typeface="+mn-cs"/>
                        </a:rPr>
                        <a:t>MindMate</a:t>
                      </a:r>
                      <a:r>
                        <a:rPr lang="en-US" sz="1400" kern="1200" dirty="0">
                          <a:solidFill>
                            <a:schemeClr val="dk1"/>
                          </a:solidFill>
                          <a:effectLst/>
                          <a:latin typeface="+mn-lt"/>
                          <a:ea typeface="+mn-ea"/>
                          <a:cs typeface="+mn-cs"/>
                        </a:rPr>
                        <a:t> aims to address this gap by providing a compassionate AI-driven emotional and mental health companion that offers continuous support through conversation, mood tracking, and </a:t>
                      </a:r>
                      <a:r>
                        <a:rPr lang="en-US" sz="1400" kern="1200" dirty="0" err="1">
                          <a:solidFill>
                            <a:schemeClr val="dk1"/>
                          </a:solidFill>
                          <a:effectLst/>
                          <a:latin typeface="+mn-lt"/>
                          <a:ea typeface="+mn-ea"/>
                          <a:cs typeface="+mn-cs"/>
                        </a:rPr>
                        <a:t>personalised</a:t>
                      </a:r>
                      <a:r>
                        <a:rPr lang="en-US" sz="1400" kern="1200" dirty="0">
                          <a:solidFill>
                            <a:schemeClr val="dk1"/>
                          </a:solidFill>
                          <a:effectLst/>
                          <a:latin typeface="+mn-lt"/>
                          <a:ea typeface="+mn-ea"/>
                          <a:cs typeface="+mn-cs"/>
                        </a:rPr>
                        <a:t> advice.</a:t>
                      </a: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Objectives:</a:t>
                      </a: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This project aims to build an AI-enhanced mobile application that monitors and supports emotional and mental health through empathetic interaction and intelligent insights. The system will:</a:t>
                      </a: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1. Conversational Check-ins: Engage users in daily conversations that encourage safe, non-judgmental emotional exploration.</a:t>
                      </a:r>
                    </a:p>
                    <a:p>
                      <a:r>
                        <a:rPr lang="en-US" sz="1400" kern="1200" dirty="0">
                          <a:solidFill>
                            <a:schemeClr val="dk1"/>
                          </a:solidFill>
                          <a:effectLst/>
                          <a:latin typeface="+mn-lt"/>
                          <a:ea typeface="+mn-ea"/>
                          <a:cs typeface="+mn-cs"/>
                        </a:rPr>
                        <a:t>2. Emotion Recognition: Use real-time sentiment and emotion analysis to detect mood and emotional states</a:t>
                      </a:r>
                    </a:p>
                    <a:p>
                      <a:r>
                        <a:rPr lang="en-US" sz="1400" kern="1200" dirty="0">
                          <a:solidFill>
                            <a:schemeClr val="dk1"/>
                          </a:solidFill>
                          <a:effectLst/>
                          <a:latin typeface="+mn-lt"/>
                          <a:ea typeface="+mn-ea"/>
                          <a:cs typeface="+mn-cs"/>
                        </a:rPr>
                        <a:t>3. Personalized Reflections: Provide daily prompts and gratitude journaling tailored to the user’s emotional trends.</a:t>
                      </a:r>
                    </a:p>
                    <a:p>
                      <a:r>
                        <a:rPr lang="en-US" sz="1400" kern="1200" dirty="0">
                          <a:solidFill>
                            <a:schemeClr val="dk1"/>
                          </a:solidFill>
                          <a:effectLst/>
                          <a:latin typeface="+mn-lt"/>
                          <a:ea typeface="+mn-ea"/>
                          <a:cs typeface="+mn-cs"/>
                        </a:rPr>
                        <a:t>4. Mindfulness Support: Recommend calming exercises, breathing techniques, or positive affirmations during moments of stress or low mood.</a:t>
                      </a: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This project is a team effort where you will learn new skills and knowledge, and we will have regular meetings to collaborate and support each other along the way!</a:t>
                      </a: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2371256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4195313845"/>
              </p:ext>
            </p:extLst>
          </p:nvPr>
        </p:nvGraphicFramePr>
        <p:xfrm>
          <a:off x="148955" y="1257296"/>
          <a:ext cx="11912905" cy="430276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Subtitle glasses for the hearing impaired</a:t>
                      </a:r>
                      <a:r>
                        <a:rPr lang="en-US" sz="1800" b="1" kern="1200" dirty="0">
                          <a:solidFill>
                            <a:schemeClr val="lt1"/>
                          </a:solidFill>
                          <a:effectLst/>
                          <a:latin typeface="+mn-lt"/>
                          <a:ea typeface="+mn-ea"/>
                          <a:cs typeface="+mn-cs"/>
                        </a:rPr>
                        <a:t> (</a:t>
                      </a:r>
                      <a:r>
                        <a:rPr lang="zh-TW" altLang="en-US" sz="1800" b="1" kern="1200" dirty="0">
                          <a:solidFill>
                            <a:schemeClr val="lt1"/>
                          </a:solidFill>
                          <a:effectLst/>
                          <a:latin typeface="+mn-lt"/>
                          <a:ea typeface="+mn-ea"/>
                          <a:cs typeface="+mn-cs"/>
                        </a:rPr>
                        <a:t>悅聽眼鏡 </a:t>
                      </a:r>
                      <a:r>
                        <a:rPr lang="en-HK" altLang="zh-TW" sz="1800" b="1" kern="1200" dirty="0">
                          <a:solidFill>
                            <a:schemeClr val="lt1"/>
                          </a:solidFill>
                          <a:effectLst/>
                          <a:latin typeface="+mn-lt"/>
                          <a:ea typeface="+mn-ea"/>
                          <a:cs typeface="+mn-cs"/>
                        </a:rPr>
                        <a:t>v</a:t>
                      </a:r>
                      <a:r>
                        <a:rPr lang="en-US" sz="1800" b="1" kern="1200" dirty="0">
                          <a:solidFill>
                            <a:schemeClr val="lt1"/>
                          </a:solidFill>
                          <a:effectLst/>
                          <a:latin typeface="+mn-lt"/>
                          <a:ea typeface="+mn-ea"/>
                          <a:cs typeface="+mn-cs"/>
                        </a:rPr>
                        <a:t>2)</a:t>
                      </a:r>
                      <a:endParaRPr lang="en-US" dirty="0"/>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Jeff Au Yeung  </a:t>
                      </a:r>
                    </a:p>
                    <a:p>
                      <a:r>
                        <a:rPr lang="en-US" dirty="0"/>
                        <a:t>(email:  </a:t>
                      </a:r>
                      <a:r>
                        <a:rPr lang="en-US" dirty="0">
                          <a:hlinkClick r:id="rId3"/>
                        </a:rPr>
                        <a:t>jauyeung@hkmu.edu.hk</a:t>
                      </a:r>
                      <a:r>
                        <a:rPr lang="en-US" dirty="0"/>
                        <a:t>,  Tel:  3120 2606)</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US" sz="1400" kern="1200" dirty="0">
                          <a:solidFill>
                            <a:schemeClr val="dk1"/>
                          </a:solidFill>
                          <a:effectLst/>
                          <a:latin typeface="+mn-lt"/>
                          <a:ea typeface="+mn-ea"/>
                          <a:cs typeface="+mn-cs"/>
                        </a:rPr>
                        <a:t>Smart Subtitle Glasses (SSG), designed to enhance accessibility and communication for hearing-impaired individuals. Different from </a:t>
                      </a:r>
                    </a:p>
                    <a:p>
                      <a:r>
                        <a:rPr lang="en-US" sz="1400" kern="1200" dirty="0">
                          <a:solidFill>
                            <a:schemeClr val="dk1"/>
                          </a:solidFill>
                          <a:effectLst/>
                          <a:latin typeface="+mn-lt"/>
                          <a:ea typeface="+mn-ea"/>
                          <a:cs typeface="+mn-cs"/>
                        </a:rPr>
                        <a:t>existing assistive technologies, SSG integrates real-time speech-to-text transcription (STT) and  multi-language translation into an augmented reality (AR) wearable device</a:t>
                      </a:r>
                    </a:p>
                    <a:p>
                      <a:pPr hangingPunct="0"/>
                      <a:r>
                        <a:rPr lang="en-US" sz="1400" kern="1200" dirty="0">
                          <a:solidFill>
                            <a:schemeClr val="dk1"/>
                          </a:solidFill>
                          <a:effectLst/>
                          <a:latin typeface="+mn-lt"/>
                          <a:ea typeface="+mn-ea"/>
                          <a:cs typeface="+mn-cs"/>
                        </a:rPr>
                        <a:t> </a:t>
                      </a:r>
                    </a:p>
                    <a:p>
                      <a:pPr hangingPunct="0"/>
                      <a:r>
                        <a:rPr lang="en-US" sz="1400" kern="1200" dirty="0">
                          <a:solidFill>
                            <a:schemeClr val="dk1"/>
                          </a:solidFill>
                          <a:effectLst/>
                          <a:latin typeface="+mn-lt"/>
                          <a:ea typeface="+mn-ea"/>
                          <a:cs typeface="+mn-cs"/>
                        </a:rPr>
                        <a:t>In 2024</a:t>
                      </a:r>
                      <a:r>
                        <a:rPr lang="en-US" sz="1400" kern="1200" baseline="0" dirty="0">
                          <a:solidFill>
                            <a:schemeClr val="dk1"/>
                          </a:solidFill>
                          <a:effectLst/>
                          <a:latin typeface="+mn-lt"/>
                          <a:ea typeface="+mn-ea"/>
                          <a:cs typeface="+mn-cs"/>
                        </a:rPr>
                        <a:t> Autumn, our FYP team developed an Android-based system which can be applied to smart glasses.  We have won several awards in local and China competitions. </a:t>
                      </a:r>
                      <a:r>
                        <a:rPr lang="en-US" sz="1400" kern="1200" dirty="0">
                          <a:solidFill>
                            <a:schemeClr val="dk1"/>
                          </a:solidFill>
                          <a:effectLst/>
                          <a:latin typeface="+mn-lt"/>
                          <a:ea typeface="+mn-ea"/>
                          <a:cs typeface="+mn-cs"/>
                        </a:rPr>
                        <a:t>This year,</a:t>
                      </a:r>
                      <a:r>
                        <a:rPr lang="en-US" sz="1400" kern="1200" baseline="0" dirty="0">
                          <a:solidFill>
                            <a:schemeClr val="dk1"/>
                          </a:solidFill>
                          <a:effectLst/>
                          <a:latin typeface="+mn-lt"/>
                          <a:ea typeface="+mn-ea"/>
                          <a:cs typeface="+mn-cs"/>
                        </a:rPr>
                        <a:t> we would like to continue this project by improving the machine translation model and creating additional functions on it.   Additional functions include separating the different speakers in the voice, adding sign language recognition using the built-in camera.    The project is collaborating with </a:t>
                      </a:r>
                      <a:r>
                        <a:rPr lang="en-US" sz="1400" kern="1200" baseline="0" dirty="0" err="1">
                          <a:solidFill>
                            <a:schemeClr val="dk1"/>
                          </a:solidFill>
                          <a:effectLst/>
                          <a:latin typeface="+mn-lt"/>
                          <a:ea typeface="+mn-ea"/>
                          <a:cs typeface="+mn-cs"/>
                        </a:rPr>
                        <a:t>Innospire</a:t>
                      </a:r>
                      <a:r>
                        <a:rPr lang="en-US" sz="1400" kern="1200" baseline="0" dirty="0">
                          <a:solidFill>
                            <a:schemeClr val="dk1"/>
                          </a:solidFill>
                          <a:effectLst/>
                          <a:latin typeface="+mn-lt"/>
                          <a:ea typeface="+mn-ea"/>
                          <a:cs typeface="+mn-cs"/>
                        </a:rPr>
                        <a:t> Technology. </a:t>
                      </a:r>
                    </a:p>
                    <a:p>
                      <a:pPr hangingPunct="0"/>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Basic Requirement:</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Basic Programming Skills (Python, Mobile App programming)</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Basic Linux Administration. </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Work with your teammate closely.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dirty="0">
                          <a:solidFill>
                            <a:schemeClr val="dk1"/>
                          </a:solidFill>
                          <a:effectLst/>
                          <a:latin typeface="+mn-lt"/>
                          <a:ea typeface="+mn-ea"/>
                          <a:cs typeface="+mn-cs"/>
                        </a:rPr>
                        <a:t>Apart from finish the FYP, your team is also willing to spend extra time to join various competition (This can also help to improve your CV !)</a:t>
                      </a:r>
                    </a:p>
                    <a:p>
                      <a:r>
                        <a:rPr lang="en-US" sz="1400" b="1" kern="1200" dirty="0">
                          <a:solidFill>
                            <a:schemeClr val="dk1"/>
                          </a:solidFill>
                          <a:effectLst/>
                          <a:latin typeface="+mn-lt"/>
                          <a:ea typeface="+mn-ea"/>
                          <a:cs typeface="+mn-cs"/>
                        </a:rPr>
                        <a:t>The most important:  You are willing to learn new things with me !!</a:t>
                      </a:r>
                      <a:endParaRPr lang="en-US" sz="1400" kern="1200" dirty="0">
                        <a:solidFill>
                          <a:schemeClr val="dk1"/>
                        </a:solidFill>
                        <a:effectLst/>
                        <a:latin typeface="+mn-lt"/>
                        <a:ea typeface="+mn-ea"/>
                        <a:cs typeface="+mn-cs"/>
                      </a:endParaRP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29942949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4A4B7-45C4-4538-896B-7259A976FC33}"/>
            </a:ext>
          </a:extLst>
        </p:cNvPr>
        <p:cNvGrpSpPr/>
        <p:nvPr/>
      </p:nvGrpSpPr>
      <p:grpSpPr>
        <a:xfrm>
          <a:off x="0" y="0"/>
          <a:ext cx="0" cy="0"/>
          <a:chOff x="0" y="0"/>
          <a:chExt cx="0" cy="0"/>
        </a:xfrm>
      </p:grpSpPr>
      <p:sp>
        <p:nvSpPr>
          <p:cNvPr id="6" name="Content Placeholder 4">
            <a:extLst>
              <a:ext uri="{FF2B5EF4-FFF2-40B4-BE49-F238E27FC236}">
                <a16:creationId xmlns:a16="http://schemas.microsoft.com/office/drawing/2014/main" id="{6ADF042A-424D-2538-C5F2-FC46689207C7}"/>
              </a:ext>
            </a:extLst>
          </p:cNvPr>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a:extLst>
              <a:ext uri="{FF2B5EF4-FFF2-40B4-BE49-F238E27FC236}">
                <a16:creationId xmlns:a16="http://schemas.microsoft.com/office/drawing/2014/main" id="{F8C0736E-102C-DC9C-7F24-BE832C3E1962}"/>
              </a:ext>
            </a:extLst>
          </p:cNvPr>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a:extLst>
              <a:ext uri="{FF2B5EF4-FFF2-40B4-BE49-F238E27FC236}">
                <a16:creationId xmlns:a16="http://schemas.microsoft.com/office/drawing/2014/main" id="{74B47057-C8B8-281B-3324-5DCC550CBE36}"/>
              </a:ext>
            </a:extLst>
          </p:cNvPr>
          <p:cNvGraphicFramePr>
            <a:graphicFrameLocks noGrp="1"/>
          </p:cNvGraphicFramePr>
          <p:nvPr/>
        </p:nvGraphicFramePr>
        <p:xfrm>
          <a:off x="148955" y="1257296"/>
          <a:ext cx="11912905" cy="494284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BudgetBuddy</a:t>
                      </a:r>
                      <a:r>
                        <a:rPr lang="en-US" dirty="0"/>
                        <a:t>: Personalized AI Financial Mentor </a:t>
                      </a: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Dani S. Assi</a:t>
                      </a:r>
                    </a:p>
                    <a:p>
                      <a:r>
                        <a:rPr lang="en-US" dirty="0"/>
                        <a:t>(email:  </a:t>
                      </a:r>
                      <a:r>
                        <a:rPr lang="en-US" dirty="0" err="1"/>
                        <a:t>dsassi@hkmu.edu.hk</a:t>
                      </a:r>
                      <a:r>
                        <a:rPr lang="en-US" dirty="0"/>
                        <a:t>)</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US" sz="1400" kern="1200" dirty="0">
                          <a:solidFill>
                            <a:schemeClr val="dk1"/>
                          </a:solidFill>
                          <a:effectLst/>
                          <a:latin typeface="+mn-lt"/>
                          <a:ea typeface="+mn-ea"/>
                          <a:cs typeface="+mn-cs"/>
                        </a:rPr>
                        <a:t>In an age of rising living costs, impulsive digital spending, and student debt, many young adults struggle with managing their personal finances effectively. Traditional budgeting tools often feel cold, complex, or unrelatable—especially for students with variable income and spending habits. </a:t>
                      </a:r>
                      <a:r>
                        <a:rPr lang="en-US" sz="1400" kern="1200" dirty="0" err="1">
                          <a:solidFill>
                            <a:schemeClr val="dk1"/>
                          </a:solidFill>
                          <a:effectLst/>
                          <a:latin typeface="+mn-lt"/>
                          <a:ea typeface="+mn-ea"/>
                          <a:cs typeface="+mn-cs"/>
                        </a:rPr>
                        <a:t>BudgetBuddy</a:t>
                      </a:r>
                      <a:r>
                        <a:rPr lang="en-US" sz="1400" kern="1200" dirty="0">
                          <a:solidFill>
                            <a:schemeClr val="dk1"/>
                          </a:solidFill>
                          <a:effectLst/>
                          <a:latin typeface="+mn-lt"/>
                          <a:ea typeface="+mn-ea"/>
                          <a:cs typeface="+mn-cs"/>
                        </a:rPr>
                        <a:t> addresses this gap by offering a friendly, intelligent, and approachable mobile app that acts as a personalized financial mentor.</a:t>
                      </a: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This project aims to build an AI-enhanced mobile application that supports students and young professionals in understanding, managing, and improving their financial habits through personalized insights and intelligent interaction. The system will:</a:t>
                      </a: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1. Conversational Budget Coach: Engage users in friendly, chat-based discussions about spending, saving, and financial goals, offering timely suggestions tailored to their financial behavior.</a:t>
                      </a:r>
                    </a:p>
                    <a:p>
                      <a:r>
                        <a:rPr lang="en-US" sz="1400" kern="1200" dirty="0">
                          <a:solidFill>
                            <a:schemeClr val="dk1"/>
                          </a:solidFill>
                          <a:effectLst/>
                          <a:latin typeface="+mn-lt"/>
                          <a:ea typeface="+mn-ea"/>
                          <a:cs typeface="+mn-cs"/>
                        </a:rPr>
                        <a:t>2. Smart Spending Tracker: Automatically categorize expenses and detect overspending patterns with the help of machine learning to build awareness and suggest positive habits.</a:t>
                      </a:r>
                    </a:p>
                    <a:p>
                      <a:r>
                        <a:rPr lang="en-US" sz="1400" kern="1200" dirty="0">
                          <a:solidFill>
                            <a:schemeClr val="dk1"/>
                          </a:solidFill>
                          <a:effectLst/>
                          <a:latin typeface="+mn-lt"/>
                          <a:ea typeface="+mn-ea"/>
                          <a:cs typeface="+mn-cs"/>
                        </a:rPr>
                        <a:t>3. Goal-Based Planning: Help users set and achieve personal financial goals (like travel, savings, or tuition) with motivational progress tracking and AI-generated suggestions.</a:t>
                      </a:r>
                    </a:p>
                    <a:p>
                      <a:r>
                        <a:rPr lang="en-US" sz="1400" kern="1200" dirty="0">
                          <a:solidFill>
                            <a:schemeClr val="dk1"/>
                          </a:solidFill>
                          <a:effectLst/>
                          <a:latin typeface="+mn-lt"/>
                          <a:ea typeface="+mn-ea"/>
                          <a:cs typeface="+mn-cs"/>
                        </a:rPr>
                        <a:t>4. Weekly Financial Insights: Deliver playful but insightful summaries and practical advice, powered by AI analysis of user behavior </a:t>
                      </a: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This project is a team effort where you will learn new skills and knowledge, and we will have regular meetings to collaborate and support each other along the way!</a:t>
                      </a: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3183043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48955" y="1257296"/>
          <a:ext cx="11912905" cy="436372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1" i="0" kern="1200" dirty="0">
                          <a:solidFill>
                            <a:schemeClr val="lt1"/>
                          </a:solidFill>
                          <a:effectLst/>
                          <a:latin typeface="+mn-lt"/>
                          <a:ea typeface="+mn-ea"/>
                          <a:cs typeface="+mn-cs"/>
                        </a:rPr>
                        <a:t>Drone Behavior Monitoring and Detection System</a:t>
                      </a:r>
                      <a:endParaRPr lang="en-US" b="1" dirty="0"/>
                    </a:p>
                  </a:txBody>
                  <a:tcPr/>
                </a:tc>
                <a:extLst>
                  <a:ext uri="{0D108BD9-81ED-4DB2-BD59-A6C34878D82A}">
                    <a16:rowId xmlns:a16="http://schemas.microsoft.com/office/drawing/2014/main" val="2196218305"/>
                  </a:ext>
                </a:extLst>
              </a:tr>
              <a:tr h="548644">
                <a:tc>
                  <a:txBody>
                    <a:bodyPr/>
                    <a:lstStyle/>
                    <a:p>
                      <a:r>
                        <a:rPr lang="en-US" dirty="0"/>
                        <a:t>Project Supervisor: </a:t>
                      </a:r>
                    </a:p>
                  </a:txBody>
                  <a:tcPr/>
                </a:tc>
                <a:tc>
                  <a:txBody>
                    <a:bodyPr/>
                    <a:lstStyle/>
                    <a:p>
                      <a:r>
                        <a:rPr lang="en-US" dirty="0"/>
                        <a:t>Dr. Yalin</a:t>
                      </a:r>
                      <a:r>
                        <a:rPr lang="en-US" baseline="0" dirty="0"/>
                        <a:t> Liu </a:t>
                      </a:r>
                      <a:endParaRPr lang="en-US" dirty="0"/>
                    </a:p>
                    <a:p>
                      <a:r>
                        <a:rPr lang="en-US" dirty="0"/>
                        <a:t>(email:  </a:t>
                      </a:r>
                      <a:r>
                        <a:rPr lang="en-US" dirty="0">
                          <a:hlinkClick r:id="rId3"/>
                        </a:rPr>
                        <a:t>ylliu@hkmu.edu.hk</a:t>
                      </a:r>
                      <a:r>
                        <a:rPr lang="en-US" baseline="0" dirty="0"/>
                        <a:t> </a:t>
                      </a:r>
                      <a:r>
                        <a:rPr lang="en-US" dirty="0"/>
                        <a:t>,  Tel:  3120 2622)</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pPr marL="0" indent="0">
                        <a:buFont typeface="Arial" panose="020B0604020202020204" pitchFamily="34" charset="0"/>
                        <a:buNone/>
                      </a:pPr>
                      <a:r>
                        <a:rPr lang="en-US" sz="1400" dirty="0"/>
                        <a:t>Drones are increasingly being used in various </a:t>
                      </a:r>
                      <a:r>
                        <a:rPr lang="en-US" altLang="zh-CN" sz="1400" dirty="0"/>
                        <a:t>applications</a:t>
                      </a:r>
                      <a:r>
                        <a:rPr lang="en-US" sz="1400" dirty="0"/>
                        <a:t> such as delivery services, agriculture, surveillance, and entertainment. However, the growing prevalence of drones also raises concerns about security, privacy, and safety. Drones can be misused for unauthorized surveillance, smuggling, or even malicious activities, making it critical to monitor and detect their behavior in real-time.</a:t>
                      </a:r>
                    </a:p>
                    <a:p>
                      <a:pPr marL="0" indent="0">
                        <a:buFont typeface="Arial" panose="020B0604020202020204" pitchFamily="34" charset="0"/>
                        <a:buNone/>
                      </a:pPr>
                      <a:endParaRPr lang="en-US" sz="1400" dirty="0"/>
                    </a:p>
                    <a:p>
                      <a:pPr marL="0" indent="0">
                        <a:buFont typeface="Arial" panose="020B0604020202020204" pitchFamily="34" charset="0"/>
                        <a:buNone/>
                      </a:pPr>
                      <a:r>
                        <a:rPr lang="en-US" sz="1400" dirty="0"/>
                        <a:t>This project aims to develop a “drone behavior monitoring and detection system” using surveillance videos. The system will analyze video feeds to detect drones, classify their behaviors, and identify potential threats. By leveraging computer vision, machine learning, and video analytics, the system can provide real-time alerts for suspicious or unauthorized drone activities. Students will be required to design novel and useful system functions, such as behavior classification, anomaly detection, or integration with security systems.</a:t>
                      </a:r>
                    </a:p>
                    <a:p>
                      <a:pPr marL="0" indent="0">
                        <a:buFont typeface="Arial" panose="020B0604020202020204" pitchFamily="34" charset="0"/>
                        <a:buNone/>
                      </a:pPr>
                      <a:endParaRPr lang="en-US" sz="1400" dirty="0"/>
                    </a:p>
                    <a:p>
                      <a:pPr marL="0" indent="0">
                        <a:buFont typeface="Arial" panose="020B0604020202020204" pitchFamily="34" charset="0"/>
                        <a:buNone/>
                      </a:pPr>
                      <a:r>
                        <a:rPr lang="en-US" sz="1400" dirty="0"/>
                        <a:t>This project will allow students to explore cutting-edge technologies in computer vision, machine learning, and video analytics. It also provides an opportunity to design innovative solutions for real-world challenges in drone monitoring and security. </a:t>
                      </a:r>
                      <a:endParaRPr lang="en-US" sz="1400" b="0" i="0" kern="1200" dirty="0">
                        <a:solidFill>
                          <a:schemeClr val="dk1"/>
                        </a:solidFill>
                        <a:effectLst/>
                        <a:latin typeface="+mn-lt"/>
                        <a:ea typeface="+mn-ea"/>
                        <a:cs typeface="+mn-cs"/>
                      </a:endParaRPr>
                    </a:p>
                    <a:p>
                      <a:pPr marL="0" indent="0">
                        <a:buFont typeface="Arial" panose="020B0604020202020204" pitchFamily="34" charset="0"/>
                        <a:buNone/>
                      </a:pPr>
                      <a:endParaRPr lang="en-US" altLang="zh-CN" sz="1800" b="1" i="0" kern="1200" dirty="0">
                        <a:solidFill>
                          <a:schemeClr val="dk1"/>
                        </a:solidFill>
                        <a:effectLst/>
                        <a:latin typeface="+mn-lt"/>
                        <a:ea typeface="+mn-ea"/>
                        <a:cs typeface="+mn-cs"/>
                        <a:hlinkClick r:id="rId4"/>
                      </a:endParaRPr>
                    </a:p>
                    <a:p>
                      <a:pPr marL="0" indent="0" algn="l" defTabSz="914400" rtl="0" eaLnBrk="1" latinLnBrk="0" hangingPunct="1">
                        <a:buFont typeface="Arial" panose="020B0604020202020204" pitchFamily="34" charset="0"/>
                        <a:buNone/>
                      </a:pPr>
                      <a:r>
                        <a:rPr lang="en-US" altLang="zh-CN" sz="1400" b="1" kern="1200" dirty="0">
                          <a:solidFill>
                            <a:schemeClr val="dk1"/>
                          </a:solidFill>
                          <a:latin typeface="+mn-lt"/>
                          <a:ea typeface="+mn-ea"/>
                          <a:cs typeface="+mn-cs"/>
                        </a:rPr>
                        <a:t>References</a:t>
                      </a:r>
                      <a:r>
                        <a:rPr lang="en-US" altLang="zh-CN" sz="1400" kern="1200" dirty="0">
                          <a:solidFill>
                            <a:schemeClr val="dk1"/>
                          </a:solidFill>
                          <a:latin typeface="+mn-lt"/>
                          <a:ea typeface="+mn-ea"/>
                          <a:cs typeface="+mn-cs"/>
                        </a:rPr>
                        <a:t>: </a:t>
                      </a:r>
                    </a:p>
                    <a:p>
                      <a:pPr marL="285750" indent="-285750" algn="l" defTabSz="914400" rtl="0" eaLnBrk="1" latinLnBrk="0" hangingPunct="1">
                        <a:buFontTx/>
                        <a:buChar char="-"/>
                      </a:pPr>
                      <a:r>
                        <a:rPr lang="en-US" altLang="zh-CN" sz="1400" kern="1200" dirty="0">
                          <a:solidFill>
                            <a:schemeClr val="dk1"/>
                          </a:solidFill>
                          <a:latin typeface="+mn-lt"/>
                          <a:ea typeface="+mn-ea"/>
                          <a:cs typeface="+mn-cs"/>
                        </a:rPr>
                        <a:t>An</a:t>
                      </a:r>
                      <a:r>
                        <a:rPr lang="zh-CN" altLang="en-US" sz="1400" kern="1200" dirty="0">
                          <a:solidFill>
                            <a:schemeClr val="dk1"/>
                          </a:solidFill>
                          <a:latin typeface="+mn-lt"/>
                          <a:ea typeface="+mn-ea"/>
                          <a:cs typeface="+mn-cs"/>
                        </a:rPr>
                        <a:t> </a:t>
                      </a:r>
                      <a:r>
                        <a:rPr lang="en-US" altLang="zh-CN" sz="1400" kern="1200" dirty="0">
                          <a:solidFill>
                            <a:schemeClr val="dk1"/>
                          </a:solidFill>
                          <a:latin typeface="+mn-lt"/>
                          <a:ea typeface="+mn-ea"/>
                          <a:cs typeface="+mn-cs"/>
                        </a:rPr>
                        <a:t>available surveillance video dataset: </a:t>
                      </a:r>
                      <a:r>
                        <a:rPr lang="en-US" altLang="zh-CN" sz="1400" kern="1200" dirty="0">
                          <a:solidFill>
                            <a:schemeClr val="dk1"/>
                          </a:solidFill>
                          <a:latin typeface="+mn-lt"/>
                          <a:ea typeface="+mn-ea"/>
                          <a:cs typeface="+mn-cs"/>
                          <a:hlinkClick r:id="rId4"/>
                        </a:rPr>
                        <a:t>https://github.com/HwangBo94/Anti-UAV410</a:t>
                      </a:r>
                      <a:endParaRPr lang="en-US" altLang="zh-CN" sz="1400" kern="1200" dirty="0">
                        <a:solidFill>
                          <a:schemeClr val="dk1"/>
                        </a:solidFill>
                        <a:latin typeface="+mn-lt"/>
                        <a:ea typeface="+mn-ea"/>
                        <a:cs typeface="+mn-cs"/>
                      </a:endParaRPr>
                    </a:p>
                    <a:p>
                      <a:pPr marL="285750" indent="-285750" algn="l" defTabSz="914400" rtl="0" eaLnBrk="1" latinLnBrk="0" hangingPunct="1">
                        <a:buFontTx/>
                        <a:buChar char="-"/>
                      </a:pPr>
                      <a:r>
                        <a:rPr lang="en-US" altLang="zh-CN" sz="1400" kern="1200" dirty="0">
                          <a:solidFill>
                            <a:schemeClr val="dk1"/>
                          </a:solidFill>
                          <a:latin typeface="+mn-lt"/>
                          <a:ea typeface="+mn-ea"/>
                          <a:cs typeface="+mn-cs"/>
                        </a:rPr>
                        <a:t>HK policy for Small Unmanned Aircraft: </a:t>
                      </a:r>
                      <a:r>
                        <a:rPr lang="en-US" altLang="zh-CN" sz="1400" kern="1200" dirty="0">
                          <a:solidFill>
                            <a:schemeClr val="dk1"/>
                          </a:solidFill>
                          <a:latin typeface="+mn-lt"/>
                          <a:ea typeface="+mn-ea"/>
                          <a:cs typeface="+mn-cs"/>
                          <a:hlinkClick r:id="rId5"/>
                        </a:rPr>
                        <a:t>https://esua.cad.gov.hk/web/information/faq#q8</a:t>
                      </a:r>
                      <a:endParaRPr lang="en-US" sz="1400" kern="1200" dirty="0">
                        <a:solidFill>
                          <a:schemeClr val="dk1"/>
                        </a:solidFill>
                        <a:latin typeface="+mn-lt"/>
                        <a:ea typeface="+mn-ea"/>
                        <a:cs typeface="+mn-cs"/>
                      </a:endParaRP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14435458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6714C0-9F69-3C15-3847-4CB3D8D08670}"/>
            </a:ext>
          </a:extLst>
        </p:cNvPr>
        <p:cNvGrpSpPr/>
        <p:nvPr/>
      </p:nvGrpSpPr>
      <p:grpSpPr>
        <a:xfrm>
          <a:off x="0" y="0"/>
          <a:ext cx="0" cy="0"/>
          <a:chOff x="0" y="0"/>
          <a:chExt cx="0" cy="0"/>
        </a:xfrm>
      </p:grpSpPr>
      <p:sp>
        <p:nvSpPr>
          <p:cNvPr id="6" name="Content Placeholder 4">
            <a:extLst>
              <a:ext uri="{FF2B5EF4-FFF2-40B4-BE49-F238E27FC236}">
                <a16:creationId xmlns:a16="http://schemas.microsoft.com/office/drawing/2014/main" id="{1D2D5F9E-5624-0FFE-EDCD-E1A9FBDB183D}"/>
              </a:ext>
            </a:extLst>
          </p:cNvPr>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a:extLst>
              <a:ext uri="{FF2B5EF4-FFF2-40B4-BE49-F238E27FC236}">
                <a16:creationId xmlns:a16="http://schemas.microsoft.com/office/drawing/2014/main" id="{2E20CB87-15F3-4DF4-0C1E-A97342009E99}"/>
              </a:ext>
            </a:extLst>
          </p:cNvPr>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a:extLst>
              <a:ext uri="{FF2B5EF4-FFF2-40B4-BE49-F238E27FC236}">
                <a16:creationId xmlns:a16="http://schemas.microsoft.com/office/drawing/2014/main" id="{29140152-ABBE-8622-02F0-6254E61A7C9C}"/>
              </a:ext>
            </a:extLst>
          </p:cNvPr>
          <p:cNvGraphicFramePr>
            <a:graphicFrameLocks noGrp="1"/>
          </p:cNvGraphicFramePr>
          <p:nvPr/>
        </p:nvGraphicFramePr>
        <p:xfrm>
          <a:off x="148955" y="1257296"/>
          <a:ext cx="11912905" cy="457708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effectLst/>
                          <a:latin typeface="+mn-lt"/>
                          <a:ea typeface="+mn-ea"/>
                          <a:cs typeface="+mn-cs"/>
                        </a:rPr>
                        <a:t>Web 3.0 App Development</a:t>
                      </a:r>
                      <a:endParaRPr lang="en-US" dirty="0"/>
                    </a:p>
                  </a:txBody>
                  <a:tcPr/>
                </a:tc>
                <a:extLst>
                  <a:ext uri="{0D108BD9-81ED-4DB2-BD59-A6C34878D82A}">
                    <a16:rowId xmlns:a16="http://schemas.microsoft.com/office/drawing/2014/main" val="2196218305"/>
                  </a:ext>
                </a:extLst>
              </a:tr>
              <a:tr h="548644">
                <a:tc>
                  <a:txBody>
                    <a:bodyPr/>
                    <a:lstStyle/>
                    <a:p>
                      <a:r>
                        <a:rPr lang="en-US" dirty="0"/>
                        <a:t>Project Supervisor: </a:t>
                      </a:r>
                    </a:p>
                  </a:txBody>
                  <a:tcPr/>
                </a:tc>
                <a:tc>
                  <a:txBody>
                    <a:bodyPr/>
                    <a:lstStyle/>
                    <a:p>
                      <a:r>
                        <a:rPr lang="en-US" dirty="0"/>
                        <a:t>Dr. Yalin</a:t>
                      </a:r>
                      <a:r>
                        <a:rPr lang="en-US" baseline="0" dirty="0"/>
                        <a:t> Liu </a:t>
                      </a:r>
                      <a:endParaRPr lang="en-US" dirty="0"/>
                    </a:p>
                    <a:p>
                      <a:r>
                        <a:rPr lang="en-US" dirty="0"/>
                        <a:t>(email:  </a:t>
                      </a:r>
                      <a:r>
                        <a:rPr lang="en-US" dirty="0">
                          <a:hlinkClick r:id="rId3"/>
                        </a:rPr>
                        <a:t>ylliu@hkmu.edu.hk</a:t>
                      </a:r>
                      <a:r>
                        <a:rPr lang="en-US" baseline="0" dirty="0"/>
                        <a:t> </a:t>
                      </a:r>
                      <a:r>
                        <a:rPr lang="en-US" dirty="0"/>
                        <a:t>,  Tel:  3120 2622)</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pPr marL="0" indent="0">
                        <a:buFont typeface="Arial" panose="020B0604020202020204" pitchFamily="34" charset="0"/>
                        <a:buNone/>
                      </a:pPr>
                      <a:r>
                        <a:rPr lang="en-US" sz="1300" dirty="0"/>
                        <a:t>Web 3.0 applications leverage decentralized storage, blockchain networks, and tokenization to ensure high levels of privacy, security, and transparency. For example, decentralized social media platforms can address privacy concerns associated with centralized platforms like Facebook and Twitter, while decentralized marketplaces can allow users to securely trade digital assets without intermediaries. This project aims to develop a “</a:t>
                      </a:r>
                      <a:r>
                        <a:rPr lang="en-US" altLang="zh-CN" sz="1300" dirty="0"/>
                        <a:t>Web3 app/platform</a:t>
                      </a:r>
                      <a:r>
                        <a:rPr lang="en-US" sz="1300" dirty="0"/>
                        <a:t>” that enables </a:t>
                      </a:r>
                      <a:r>
                        <a:rPr lang="en-US" altLang="zh-CN" sz="1300" dirty="0"/>
                        <a:t>users</a:t>
                      </a:r>
                      <a:r>
                        <a:rPr lang="en-US" sz="1300" dirty="0"/>
                        <a:t> to securely store, manage, and interact with their digital assets. The app can include features such as decentralized storage, forums, marketplaces, or transaction services, ensuring privacy and security through Web 3.0 technologies. </a:t>
                      </a:r>
                    </a:p>
                    <a:p>
                      <a:pPr marL="0" indent="0">
                        <a:buFont typeface="Arial" panose="020B0604020202020204" pitchFamily="34" charset="0"/>
                        <a:buNone/>
                      </a:pPr>
                      <a:endParaRPr lang="en-US" sz="1300" dirty="0"/>
                    </a:p>
                    <a:p>
                      <a:pPr marL="0" indent="0">
                        <a:buFont typeface="Arial" panose="020B0604020202020204" pitchFamily="34" charset="0"/>
                        <a:buNone/>
                      </a:pPr>
                      <a:r>
                        <a:rPr lang="en-US" sz="1300" dirty="0"/>
                        <a:t>Students should determine the app objectives and scenarios. Some potential app scenarios are listed as follows.</a:t>
                      </a:r>
                    </a:p>
                    <a:p>
                      <a:pPr marL="342900" indent="-342900">
                        <a:buFont typeface="+mj-lt"/>
                        <a:buAutoNum type="arabicPeriod"/>
                      </a:pPr>
                      <a:r>
                        <a:rPr lang="en-US" sz="1200" b="1" dirty="0"/>
                        <a:t>Decentralized Storage and Asset Management</a:t>
                      </a:r>
                      <a:r>
                        <a:rPr lang="en-US" sz="1200" dirty="0"/>
                        <a:t>: Allow users to upload, store, and manage their digital assets securely using decentralized storage solutions like IPFS (</a:t>
                      </a:r>
                      <a:r>
                        <a:rPr lang="en-US" sz="1200" dirty="0" err="1"/>
                        <a:t>InterPlanetary</a:t>
                      </a:r>
                      <a:r>
                        <a:rPr lang="en-US" sz="1200" dirty="0"/>
                        <a:t> File System). Users can store sensitive documents or media files without relying on centralized cloud services like Google Drive.  </a:t>
                      </a:r>
                    </a:p>
                    <a:p>
                      <a:pPr marL="342900" indent="-342900">
                        <a:buFont typeface="+mj-lt"/>
                        <a:buAutoNum type="arabicPeriod"/>
                      </a:pPr>
                      <a:r>
                        <a:rPr lang="en-US" sz="1200" b="1" dirty="0"/>
                        <a:t>Secure Collaboration Tools</a:t>
                      </a:r>
                      <a:r>
                        <a:rPr lang="en-US" sz="1200" dirty="0"/>
                        <a:t>: Develop tools for secure file sharing and collaboration among individuals or teams, leveraging decentralized networks. Example: A decentralized platform for sharing research papers or software projects.  </a:t>
                      </a:r>
                    </a:p>
                    <a:p>
                      <a:pPr marL="342900" indent="-342900">
                        <a:buFont typeface="+mj-lt"/>
                        <a:buAutoNum type="arabicPeriod"/>
                      </a:pPr>
                      <a:r>
                        <a:rPr lang="en-US" sz="1200" b="1" dirty="0"/>
                        <a:t>Gamification and Rewards</a:t>
                      </a:r>
                      <a:r>
                        <a:rPr lang="en-US" sz="1200" dirty="0"/>
                        <a:t>: Introduce gamified features that reward users for contributing to the platform, such as uploading assets, participating in discussions, or completing transactions.  Example: Users earn tokens for active participation, which can be redeemed for premium features or traded. </a:t>
                      </a:r>
                    </a:p>
                    <a:p>
                      <a:pPr marL="0" indent="0">
                        <a:buFont typeface="Arial" panose="020B0604020202020204" pitchFamily="34" charset="0"/>
                        <a:buNone/>
                      </a:pPr>
                      <a:endParaRPr lang="en-US" sz="1300" dirty="0"/>
                    </a:p>
                    <a:p>
                      <a:pPr marL="171450" indent="-171450">
                        <a:buFont typeface="Arial" panose="020B0604020202020204" pitchFamily="34" charset="0"/>
                        <a:buChar char="•"/>
                      </a:pPr>
                      <a:r>
                        <a:rPr lang="en-US" sz="1300" dirty="0"/>
                        <a:t>Some </a:t>
                      </a:r>
                      <a:r>
                        <a:rPr lang="en-US" altLang="zh-CN" sz="1300" dirty="0"/>
                        <a:t>available technologies/tools used are</a:t>
                      </a:r>
                      <a:r>
                        <a:rPr lang="en-US" sz="1300" dirty="0"/>
                        <a:t> </a:t>
                      </a:r>
                    </a:p>
                    <a:p>
                      <a:pPr marL="285750" indent="-285750">
                        <a:buFont typeface="Wingdings" panose="05000000000000000000" pitchFamily="2" charset="2"/>
                        <a:buChar char="Ø"/>
                      </a:pPr>
                      <a:r>
                        <a:rPr lang="en-US" sz="1300" dirty="0"/>
                        <a:t>Node.js, Next.js, </a:t>
                      </a:r>
                      <a:r>
                        <a:rPr lang="en-US" altLang="zh-CN" sz="1300" kern="1200" dirty="0">
                          <a:solidFill>
                            <a:schemeClr val="dk1"/>
                          </a:solidFill>
                          <a:latin typeface="+mn-lt"/>
                          <a:ea typeface="+mn-ea"/>
                          <a:cs typeface="+mn-cs"/>
                        </a:rPr>
                        <a:t>web3.js,</a:t>
                      </a:r>
                      <a:r>
                        <a:rPr lang="zh-CN" altLang="en-US" sz="1300" kern="1200" dirty="0">
                          <a:solidFill>
                            <a:schemeClr val="dk1"/>
                          </a:solidFill>
                          <a:latin typeface="+mn-lt"/>
                          <a:ea typeface="+mn-ea"/>
                          <a:cs typeface="+mn-cs"/>
                        </a:rPr>
                        <a:t> </a:t>
                      </a:r>
                      <a:r>
                        <a:rPr lang="en-US" altLang="zh-CN" sz="1300" kern="1200" dirty="0">
                          <a:solidFill>
                            <a:schemeClr val="dk1"/>
                          </a:solidFill>
                          <a:latin typeface="+mn-lt"/>
                          <a:ea typeface="+mn-ea"/>
                          <a:cs typeface="+mn-cs"/>
                        </a:rPr>
                        <a:t>ethers.js,</a:t>
                      </a:r>
                      <a:r>
                        <a:rPr lang="zh-CN" altLang="en-US" sz="1300" kern="1200" dirty="0">
                          <a:solidFill>
                            <a:schemeClr val="dk1"/>
                          </a:solidFill>
                          <a:latin typeface="+mn-lt"/>
                          <a:ea typeface="+mn-ea"/>
                          <a:cs typeface="+mn-cs"/>
                        </a:rPr>
                        <a:t> </a:t>
                      </a:r>
                      <a:r>
                        <a:rPr lang="en-US" altLang="zh-CN" sz="1300" kern="1200" dirty="0">
                          <a:solidFill>
                            <a:schemeClr val="dk1"/>
                          </a:solidFill>
                          <a:latin typeface="+mn-lt"/>
                          <a:ea typeface="+mn-ea"/>
                          <a:cs typeface="+mn-cs"/>
                        </a:rPr>
                        <a:t>gun.js</a:t>
                      </a:r>
                      <a:endParaRPr lang="en-US" sz="1300" kern="1200" dirty="0">
                        <a:solidFill>
                          <a:schemeClr val="dk1"/>
                        </a:solidFill>
                        <a:latin typeface="+mn-lt"/>
                        <a:ea typeface="+mn-ea"/>
                        <a:cs typeface="+mn-cs"/>
                      </a:endParaRPr>
                    </a:p>
                    <a:p>
                      <a:pPr marL="285750" indent="-285750">
                        <a:buFont typeface="Wingdings" panose="05000000000000000000" pitchFamily="2" charset="2"/>
                        <a:buChar char="Ø"/>
                      </a:pPr>
                      <a:r>
                        <a:rPr lang="en-US" altLang="zh-CN" sz="1300" kern="1200" dirty="0">
                          <a:solidFill>
                            <a:schemeClr val="dk1"/>
                          </a:solidFill>
                          <a:latin typeface="+mn-lt"/>
                          <a:ea typeface="+mn-ea"/>
                          <a:cs typeface="+mn-cs"/>
                        </a:rPr>
                        <a:t>IPFS, </a:t>
                      </a:r>
                      <a:r>
                        <a:rPr lang="en-US" sz="1300" kern="1200" dirty="0">
                          <a:solidFill>
                            <a:schemeClr val="dk1"/>
                          </a:solidFill>
                          <a:latin typeface="+mn-lt"/>
                          <a:ea typeface="+mn-ea"/>
                          <a:cs typeface="+mn-cs"/>
                        </a:rPr>
                        <a:t>smart contract, Blockchain API, </a:t>
                      </a:r>
                      <a:r>
                        <a:rPr lang="en-US" sz="1300" kern="1200" dirty="0" err="1">
                          <a:solidFill>
                            <a:schemeClr val="dk1"/>
                          </a:solidFill>
                          <a:latin typeface="+mn-lt"/>
                          <a:ea typeface="+mn-ea"/>
                          <a:cs typeface="+mn-cs"/>
                        </a:rPr>
                        <a:t>Testnet</a:t>
                      </a:r>
                      <a:r>
                        <a:rPr lang="en-US" sz="1300" kern="1200" dirty="0">
                          <a:solidFill>
                            <a:schemeClr val="dk1"/>
                          </a:solidFill>
                          <a:latin typeface="+mn-lt"/>
                          <a:ea typeface="+mn-ea"/>
                          <a:cs typeface="+mn-cs"/>
                        </a:rPr>
                        <a:t> tokens</a:t>
                      </a:r>
                    </a:p>
                    <a:p>
                      <a:pPr marL="285750" indent="-285750">
                        <a:buFont typeface="Wingdings" panose="05000000000000000000" pitchFamily="2" charset="2"/>
                        <a:buChar char="Ø"/>
                      </a:pPr>
                      <a:r>
                        <a:rPr lang="en-US" altLang="zh-CN" sz="1300" kern="1200" dirty="0">
                          <a:solidFill>
                            <a:schemeClr val="dk1"/>
                          </a:solidFill>
                          <a:latin typeface="+mn-lt"/>
                          <a:ea typeface="+mn-ea"/>
                          <a:cs typeface="+mn-cs"/>
                        </a:rPr>
                        <a:t>GitHub, </a:t>
                      </a:r>
                      <a:r>
                        <a:rPr lang="en-US" sz="1300" kern="1200" dirty="0" err="1">
                          <a:solidFill>
                            <a:schemeClr val="dk1"/>
                          </a:solidFill>
                          <a:latin typeface="+mn-lt"/>
                          <a:ea typeface="+mn-ea"/>
                          <a:cs typeface="+mn-cs"/>
                        </a:rPr>
                        <a:t>QuickNode</a:t>
                      </a:r>
                      <a:r>
                        <a:rPr lang="en-US" sz="1300" kern="1200" dirty="0">
                          <a:solidFill>
                            <a:schemeClr val="dk1"/>
                          </a:solidFill>
                          <a:latin typeface="+mn-lt"/>
                          <a:ea typeface="+mn-ea"/>
                          <a:cs typeface="+mn-cs"/>
                        </a:rPr>
                        <a:t>, </a:t>
                      </a:r>
                      <a:r>
                        <a:rPr lang="en-US" sz="1300" kern="1200" dirty="0" err="1">
                          <a:solidFill>
                            <a:schemeClr val="dk1"/>
                          </a:solidFill>
                          <a:latin typeface="+mn-lt"/>
                          <a:ea typeface="+mn-ea"/>
                          <a:cs typeface="+mn-cs"/>
                        </a:rPr>
                        <a:t>Infura</a:t>
                      </a:r>
                      <a:r>
                        <a:rPr lang="en-US" sz="1300" kern="1200" dirty="0">
                          <a:solidFill>
                            <a:schemeClr val="dk1"/>
                          </a:solidFill>
                          <a:latin typeface="+mn-lt"/>
                          <a:ea typeface="+mn-ea"/>
                          <a:cs typeface="+mn-cs"/>
                        </a:rPr>
                        <a:t>, W</a:t>
                      </a:r>
                      <a:r>
                        <a:rPr lang="en-US" altLang="zh-CN" sz="1300" kern="1200" dirty="0">
                          <a:solidFill>
                            <a:schemeClr val="dk1"/>
                          </a:solidFill>
                          <a:latin typeface="+mn-lt"/>
                          <a:ea typeface="+mn-ea"/>
                          <a:cs typeface="+mn-cs"/>
                        </a:rPr>
                        <a:t>eb3.Storage</a:t>
                      </a:r>
                      <a:endParaRPr lang="en-US" sz="1300" kern="1200" dirty="0">
                        <a:solidFill>
                          <a:schemeClr val="dk1"/>
                        </a:solidFill>
                        <a:latin typeface="+mn-lt"/>
                        <a:ea typeface="+mn-ea"/>
                        <a:cs typeface="+mn-cs"/>
                      </a:endParaRP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2780578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48955" y="1235947"/>
          <a:ext cx="11912905" cy="4273881"/>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88199">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effectLst/>
                          <a:latin typeface="+mn-lt"/>
                          <a:ea typeface="+mn-ea"/>
                          <a:cs typeface="+mn-cs"/>
                        </a:rPr>
                        <a:t>AI-Powered HK Mobilit</a:t>
                      </a:r>
                      <a:r>
                        <a:rPr lang="en-US" altLang="zh-CN" sz="1800" b="1" kern="1200" dirty="0">
                          <a:solidFill>
                            <a:schemeClr val="lt1"/>
                          </a:solidFill>
                          <a:effectLst/>
                          <a:latin typeface="+mn-lt"/>
                          <a:ea typeface="+mn-ea"/>
                          <a:cs typeface="+mn-cs"/>
                        </a:rPr>
                        <a:t>y</a:t>
                      </a:r>
                      <a:endParaRPr lang="en-US" dirty="0"/>
                    </a:p>
                  </a:txBody>
                  <a:tcPr/>
                </a:tc>
                <a:extLst>
                  <a:ext uri="{0D108BD9-81ED-4DB2-BD59-A6C34878D82A}">
                    <a16:rowId xmlns:a16="http://schemas.microsoft.com/office/drawing/2014/main" val="2196218305"/>
                  </a:ext>
                </a:extLst>
              </a:tr>
              <a:tr h="670042">
                <a:tc>
                  <a:txBody>
                    <a:bodyPr/>
                    <a:lstStyle/>
                    <a:p>
                      <a:r>
                        <a:rPr lang="en-US" dirty="0"/>
                        <a:t>Project Supervisor: </a:t>
                      </a:r>
                    </a:p>
                  </a:txBody>
                  <a:tcPr/>
                </a:tc>
                <a:tc>
                  <a:txBody>
                    <a:bodyPr/>
                    <a:lstStyle/>
                    <a:p>
                      <a:r>
                        <a:rPr lang="en-US" dirty="0"/>
                        <a:t>Dr. Yalin</a:t>
                      </a:r>
                      <a:r>
                        <a:rPr lang="en-US" baseline="0" dirty="0"/>
                        <a:t> Liu </a:t>
                      </a:r>
                      <a:endParaRPr lang="en-US" dirty="0"/>
                    </a:p>
                    <a:p>
                      <a:r>
                        <a:rPr lang="en-US" dirty="0"/>
                        <a:t>(email:  </a:t>
                      </a:r>
                      <a:r>
                        <a:rPr lang="en-US" dirty="0">
                          <a:hlinkClick r:id="rId3"/>
                        </a:rPr>
                        <a:t>ylliu@hkmu.edu.hk</a:t>
                      </a:r>
                      <a:r>
                        <a:rPr lang="en-US" baseline="0" dirty="0"/>
                        <a:t> </a:t>
                      </a:r>
                      <a:r>
                        <a:rPr lang="en-US" dirty="0"/>
                        <a:t>,  Tel:  3120 2622)</a:t>
                      </a:r>
                    </a:p>
                  </a:txBody>
                  <a:tcPr/>
                </a:tc>
                <a:extLst>
                  <a:ext uri="{0D108BD9-81ED-4DB2-BD59-A6C34878D82A}">
                    <a16:rowId xmlns:a16="http://schemas.microsoft.com/office/drawing/2014/main" val="1020335862"/>
                  </a:ext>
                </a:extLst>
              </a:tr>
              <a:tr h="2648261">
                <a:tc>
                  <a:txBody>
                    <a:bodyPr/>
                    <a:lstStyle/>
                    <a:p>
                      <a:r>
                        <a:rPr lang="en-US" dirty="0"/>
                        <a:t>Description:</a:t>
                      </a:r>
                    </a:p>
                  </a:txBody>
                  <a:tcPr/>
                </a:tc>
                <a:tc>
                  <a:txBody>
                    <a:bodyPr/>
                    <a:lstStyle/>
                    <a:p>
                      <a:pPr marL="0" indent="0">
                        <a:buFont typeface="Arial" panose="020B0604020202020204" pitchFamily="34" charset="0"/>
                        <a:buNone/>
                      </a:pPr>
                      <a:r>
                        <a:rPr lang="en-US" sz="1300" kern="1200" dirty="0">
                          <a:solidFill>
                            <a:schemeClr val="dk1"/>
                          </a:solidFill>
                          <a:latin typeface="+mn-lt"/>
                          <a:ea typeface="+mn-ea"/>
                          <a:cs typeface="+mn-cs"/>
                        </a:rPr>
                        <a:t>Hong Kong residents and visitors have diverse mobility needs, such as commuting to work via public transport, driving or walking for daily activities, and hiking for leisure or travel. The city's complex geography, dense urban environment, and ever-changing weather conditions make selecting the most suitable mobility option a challenging task. While several mobile apps provide mobility-related information, they are often fragmented in scope. For example, Google Maps offers transportation and walking directions, </a:t>
                      </a:r>
                      <a:r>
                        <a:rPr lang="en-US" sz="1300" kern="1200" dirty="0" err="1">
                          <a:solidFill>
                            <a:schemeClr val="dk1"/>
                          </a:solidFill>
                          <a:latin typeface="+mn-lt"/>
                          <a:ea typeface="+mn-ea"/>
                          <a:cs typeface="+mn-cs"/>
                        </a:rPr>
                        <a:t>HKeMobility</a:t>
                      </a:r>
                      <a:r>
                        <a:rPr lang="en-US" sz="1300" kern="1200" dirty="0">
                          <a:solidFill>
                            <a:schemeClr val="dk1"/>
                          </a:solidFill>
                          <a:latin typeface="+mn-lt"/>
                          <a:ea typeface="+mn-ea"/>
                          <a:cs typeface="+mn-cs"/>
                        </a:rPr>
                        <a:t> provides real-time transit updates, and </a:t>
                      </a:r>
                      <a:r>
                        <a:rPr lang="en-US" sz="1300" kern="1200" dirty="0" err="1">
                          <a:solidFill>
                            <a:schemeClr val="dk1"/>
                          </a:solidFill>
                          <a:latin typeface="+mn-lt"/>
                          <a:ea typeface="+mn-ea"/>
                          <a:cs typeface="+mn-cs"/>
                        </a:rPr>
                        <a:t>GovHK</a:t>
                      </a:r>
                      <a:r>
                        <a:rPr lang="en-US" sz="1300" kern="1200" dirty="0">
                          <a:solidFill>
                            <a:schemeClr val="dk1"/>
                          </a:solidFill>
                          <a:latin typeface="+mn-lt"/>
                          <a:ea typeface="+mn-ea"/>
                          <a:cs typeface="+mn-cs"/>
                        </a:rPr>
                        <a:t> websites list hiking routes. However, no single app comprehensively addresses all mobility needs, forcing users to switch between multiple platforms to gather the information they require. </a:t>
                      </a:r>
                    </a:p>
                    <a:p>
                      <a:pPr marL="0" indent="0">
                        <a:buFont typeface="Arial" panose="020B0604020202020204" pitchFamily="34" charset="0"/>
                        <a:buNone/>
                      </a:pPr>
                      <a:endParaRPr lang="en-US" sz="1300" kern="1200" dirty="0">
                        <a:solidFill>
                          <a:schemeClr val="dk1"/>
                        </a:solidFill>
                        <a:latin typeface="+mn-lt"/>
                        <a:ea typeface="+mn-ea"/>
                        <a:cs typeface="+mn-cs"/>
                      </a:endParaRPr>
                    </a:p>
                    <a:p>
                      <a:pPr marL="0" indent="0">
                        <a:buFont typeface="Arial" panose="020B0604020202020204" pitchFamily="34" charset="0"/>
                        <a:buNone/>
                      </a:pPr>
                      <a:r>
                        <a:rPr lang="en-US" sz="1300" kern="1200" dirty="0">
                          <a:solidFill>
                            <a:schemeClr val="dk1"/>
                          </a:solidFill>
                          <a:latin typeface="+mn-lt"/>
                          <a:ea typeface="+mn-ea"/>
                          <a:cs typeface="+mn-cs"/>
                        </a:rPr>
                        <a:t>This project needs to develop an “AI-powered personalized mobility app” that integrates diverse mobility options in Hong Kong, incorporates real-time environmental factors, and delivers tailored recommendations to enhance user experience and decision-making. Students need to determine the target users and application scenarios. The emerging AI agents can be used to design the system and provide personalized suggestions based on user preferences, historical behavior, and current conditions.</a:t>
                      </a:r>
                    </a:p>
                    <a:p>
                      <a:pPr marL="0" indent="0">
                        <a:buFont typeface="Arial" panose="020B0604020202020204" pitchFamily="34" charset="0"/>
                        <a:buNone/>
                      </a:pPr>
                      <a:endParaRPr lang="en-US" sz="1300" kern="1200" dirty="0">
                        <a:solidFill>
                          <a:schemeClr val="dk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altLang="zh-CN" sz="1300" kern="1200" dirty="0">
                          <a:solidFill>
                            <a:schemeClr val="dk1"/>
                          </a:solidFill>
                          <a:latin typeface="+mn-lt"/>
                          <a:ea typeface="+mn-ea"/>
                          <a:cs typeface="+mn-cs"/>
                        </a:rPr>
                        <a:t>Some required capabilities to complete this project.</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altLang="zh-CN" sz="1200" b="1" kern="1200" dirty="0">
                          <a:solidFill>
                            <a:schemeClr val="dk1"/>
                          </a:solidFill>
                          <a:latin typeface="+mn-lt"/>
                          <a:ea typeface="+mn-ea"/>
                          <a:cs typeface="+mn-cs"/>
                        </a:rPr>
                        <a:t>Mobile App Development Capabilities</a:t>
                      </a:r>
                      <a:r>
                        <a:rPr lang="en-US" altLang="zh-CN" sz="1200" kern="1200" dirty="0">
                          <a:solidFill>
                            <a:schemeClr val="dk1"/>
                          </a:solidFill>
                          <a:latin typeface="+mn-lt"/>
                          <a:ea typeface="+mn-ea"/>
                          <a:cs typeface="+mn-cs"/>
                        </a:rPr>
                        <a:t>: Using technologies for frontend, backend, and database development to create a seamless user experience.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altLang="zh-CN" sz="1200" b="1" kern="1200" dirty="0">
                          <a:solidFill>
                            <a:schemeClr val="dk1"/>
                          </a:solidFill>
                          <a:latin typeface="+mn-lt"/>
                          <a:ea typeface="+mn-ea"/>
                          <a:cs typeface="+mn-cs"/>
                        </a:rPr>
                        <a:t>Data(APIs) Process and Integration</a:t>
                      </a:r>
                      <a:r>
                        <a:rPr lang="en-US" altLang="zh-CN" sz="1200" kern="1200" dirty="0">
                          <a:solidFill>
                            <a:schemeClr val="dk1"/>
                          </a:solidFill>
                          <a:latin typeface="+mn-lt"/>
                          <a:ea typeface="+mn-ea"/>
                          <a:cs typeface="+mn-cs"/>
                        </a:rPr>
                        <a:t>: Incorporating Transportation APIs and Weather APIs to provide real-time data for route planning and mobility options.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altLang="zh-CN" sz="1200" b="1" kern="1200" dirty="0">
                          <a:solidFill>
                            <a:schemeClr val="dk1"/>
                          </a:solidFill>
                          <a:latin typeface="+mn-lt"/>
                          <a:ea typeface="+mn-ea"/>
                          <a:cs typeface="+mn-cs"/>
                        </a:rPr>
                        <a:t>Integration with AI agents</a:t>
                      </a:r>
                      <a:r>
                        <a:rPr lang="en-US" altLang="zh-CN" sz="1200" kern="1200" dirty="0">
                          <a:solidFill>
                            <a:schemeClr val="dk1"/>
                          </a:solidFill>
                          <a:latin typeface="+mn-lt"/>
                          <a:ea typeface="+mn-ea"/>
                          <a:cs typeface="+mn-cs"/>
                        </a:rPr>
                        <a:t>: Utilizing AI agents to optimize route recommendations, predict crowd density, and suggest mobility options tailored to individual users. </a:t>
                      </a: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4192510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344197675"/>
              </p:ext>
            </p:extLst>
          </p:nvPr>
        </p:nvGraphicFramePr>
        <p:xfrm>
          <a:off x="148955" y="1257296"/>
          <a:ext cx="11912905" cy="430276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effectLst/>
                          <a:latin typeface="+mn-lt"/>
                          <a:ea typeface="+mn-ea"/>
                          <a:cs typeface="+mn-cs"/>
                        </a:rPr>
                        <a:t>Investigating Generative AI via Variational Autoencoder and Diffusion Model</a:t>
                      </a:r>
                      <a:endParaRPr lang="en-US" dirty="0"/>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Jimmy S. Ren  </a:t>
                      </a:r>
                    </a:p>
                    <a:p>
                      <a:r>
                        <a:rPr lang="en-US" dirty="0"/>
                        <a:t>(** please contract Dr. Jeff Au Yeung if you are interest on this topic**) </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US" sz="1400" kern="1200" baseline="0" dirty="0">
                          <a:solidFill>
                            <a:schemeClr val="dk1"/>
                          </a:solidFill>
                          <a:effectLst/>
                          <a:latin typeface="+mn-lt"/>
                          <a:ea typeface="+mn-ea"/>
                          <a:cs typeface="+mn-cs"/>
                        </a:rPr>
                        <a:t>Generative AI is one of the hottest topics in both academia and industry. The algorithms behind such technology find numerous applications in areas being transformed by AI, such as visual content creation, </a:t>
                      </a:r>
                      <a:r>
                        <a:rPr lang="en-US" altLang="zh-CN" sz="1400" kern="1200" baseline="0" dirty="0">
                          <a:solidFill>
                            <a:schemeClr val="dk1"/>
                          </a:solidFill>
                          <a:effectLst/>
                          <a:latin typeface="+mn-lt"/>
                          <a:ea typeface="+mn-ea"/>
                          <a:cs typeface="+mn-cs"/>
                        </a:rPr>
                        <a:t>gaming </a:t>
                      </a:r>
                      <a:r>
                        <a:rPr lang="en-US" sz="1400" kern="1200" baseline="0" dirty="0">
                          <a:solidFill>
                            <a:schemeClr val="dk1"/>
                          </a:solidFill>
                          <a:effectLst/>
                          <a:latin typeface="+mn-lt"/>
                          <a:ea typeface="+mn-ea"/>
                          <a:cs typeface="+mn-cs"/>
                        </a:rPr>
                        <a:t>and robotics just to name a few. </a:t>
                      </a:r>
                      <a:r>
                        <a:rPr lang="en-US" altLang="zh-CN" sz="1400" kern="1200" baseline="0" dirty="0">
                          <a:solidFill>
                            <a:schemeClr val="dk1"/>
                          </a:solidFill>
                          <a:effectLst/>
                          <a:latin typeface="+mn-lt"/>
                          <a:ea typeface="+mn-ea"/>
                          <a:cs typeface="+mn-cs"/>
                        </a:rPr>
                        <a:t>Thus, solid</a:t>
                      </a:r>
                      <a:r>
                        <a:rPr lang="en-US" sz="1400" kern="1200" baseline="0" dirty="0">
                          <a:solidFill>
                            <a:schemeClr val="dk1"/>
                          </a:solidFill>
                          <a:effectLst/>
                          <a:latin typeface="+mn-lt"/>
                          <a:ea typeface="+mn-ea"/>
                          <a:cs typeface="+mn-cs"/>
                        </a:rPr>
                        <a:t> understanding of the fundamental algorithms in generative AI is an essential and highly beneficial competence for EECS students.</a:t>
                      </a:r>
                    </a:p>
                    <a:p>
                      <a:endParaRPr lang="en-US" sz="1400" kern="1200" baseline="0" dirty="0">
                        <a:solidFill>
                          <a:schemeClr val="dk1"/>
                        </a:solidFill>
                        <a:effectLst/>
                        <a:latin typeface="+mn-lt"/>
                        <a:ea typeface="+mn-ea"/>
                        <a:cs typeface="+mn-cs"/>
                      </a:endParaRPr>
                    </a:p>
                    <a:p>
                      <a:r>
                        <a:rPr lang="en-US" sz="1400" kern="1200" baseline="0" dirty="0">
                          <a:solidFill>
                            <a:schemeClr val="dk1"/>
                          </a:solidFill>
                          <a:effectLst/>
                          <a:latin typeface="+mn-lt"/>
                          <a:ea typeface="+mn-ea"/>
                          <a:cs typeface="+mn-cs"/>
                        </a:rPr>
                        <a:t>In this project, given comprehensive materials and instructions on two fundamental algorithms in generative AI, namely Variational Autoencoder (VAE) and probabilistic diffusion model, you are required to investigate the theory behind the models and work on the implementation of a demo system using the two algorithms and image data. You will also be asked to compare the two algorithms in the perspectives include but not limited to latent space, training speed, inference speed, generation quality, etc. You will also conduct research to investigate the difference between the demo system you work on and the larger systems in real life.</a:t>
                      </a:r>
                      <a:endParaRPr lang="en-US" sz="1400" kern="1200" dirty="0">
                        <a:solidFill>
                          <a:schemeClr val="dk1"/>
                        </a:solidFill>
                        <a:effectLst/>
                        <a:latin typeface="+mn-lt"/>
                        <a:ea typeface="+mn-ea"/>
                        <a:cs typeface="+mn-cs"/>
                      </a:endParaRPr>
                    </a:p>
                    <a:p>
                      <a:pPr hangingPunct="0"/>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Basic Requirement:</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Familiar with Python</a:t>
                      </a:r>
                    </a:p>
                    <a:p>
                      <a:pPr marL="171450" lvl="0" indent="-171450">
                        <a:buFont typeface="Arial" panose="020B0604020202020204" pitchFamily="34" charset="0"/>
                        <a:buChar char="•"/>
                      </a:pPr>
                      <a:r>
                        <a:rPr lang="en-US" altLang="zh-HK" sz="1400" kern="1200" dirty="0">
                          <a:solidFill>
                            <a:schemeClr val="dk1"/>
                          </a:solidFill>
                          <a:effectLst/>
                          <a:latin typeface="+mn-lt"/>
                          <a:ea typeface="+mn-ea"/>
                          <a:cs typeface="+mn-cs"/>
                        </a:rPr>
                        <a:t>Willing to learn basic knowledge of machine learning, neural networks and </a:t>
                      </a:r>
                      <a:r>
                        <a:rPr lang="en-US" altLang="zh-HK" sz="1400" kern="1200" dirty="0" err="1">
                          <a:solidFill>
                            <a:schemeClr val="dk1"/>
                          </a:solidFill>
                          <a:effectLst/>
                          <a:latin typeface="+mn-lt"/>
                          <a:ea typeface="+mn-ea"/>
                          <a:cs typeface="+mn-cs"/>
                        </a:rPr>
                        <a:t>PyTorch</a:t>
                      </a:r>
                      <a:r>
                        <a:rPr lang="en-US" altLang="zh-HK" sz="1400" kern="1200" dirty="0">
                          <a:solidFill>
                            <a:schemeClr val="dk1"/>
                          </a:solidFill>
                          <a:effectLst/>
                          <a:latin typeface="+mn-lt"/>
                          <a:ea typeface="+mn-ea"/>
                          <a:cs typeface="+mn-cs"/>
                        </a:rPr>
                        <a:t> during the project</a:t>
                      </a:r>
                      <a:endParaRPr lang="en-US" sz="1400" kern="1200" dirty="0">
                        <a:solidFill>
                          <a:schemeClr val="dk1"/>
                        </a:solidFill>
                        <a:effectLst/>
                        <a:latin typeface="+mn-lt"/>
                        <a:ea typeface="+mn-ea"/>
                        <a:cs typeface="+mn-cs"/>
                      </a:endParaRP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Comfortable of working with undergraduate level Calculus, probability theory and linear algebra</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Enthusiastic about deep understanding of AIGC algorithms and interested in building your own AI systems from scratch</a:t>
                      </a: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7391608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663544297"/>
              </p:ext>
            </p:extLst>
          </p:nvPr>
        </p:nvGraphicFramePr>
        <p:xfrm>
          <a:off x="148955" y="1257296"/>
          <a:ext cx="11912905" cy="5288284"/>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96757">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1" dirty="0"/>
                        <a:t>Exploring the Divide-and-conquer Strategy for Machine Learning-based Image Processing</a:t>
                      </a:r>
                      <a:endParaRPr lang="en-US" b="1" dirty="0"/>
                    </a:p>
                  </a:txBody>
                  <a:tcPr/>
                </a:tc>
                <a:extLst>
                  <a:ext uri="{0D108BD9-81ED-4DB2-BD59-A6C34878D82A}">
                    <a16:rowId xmlns:a16="http://schemas.microsoft.com/office/drawing/2014/main" val="2196218305"/>
                  </a:ext>
                </a:extLst>
              </a:tr>
              <a:tr h="684814">
                <a:tc>
                  <a:txBody>
                    <a:bodyPr/>
                    <a:lstStyle/>
                    <a:p>
                      <a:r>
                        <a:rPr lang="en-US" dirty="0"/>
                        <a:t>Project Supervisor: </a:t>
                      </a:r>
                    </a:p>
                  </a:txBody>
                  <a:tcPr/>
                </a:tc>
                <a:tc>
                  <a:txBody>
                    <a:bodyPr/>
                    <a:lstStyle/>
                    <a:p>
                      <a:r>
                        <a:rPr lang="en-US" dirty="0"/>
                        <a:t>Dr. Jimmy S. Ren  </a:t>
                      </a:r>
                    </a:p>
                    <a:p>
                      <a:r>
                        <a:rPr lang="en-US" dirty="0"/>
                        <a:t>(** please contract Dr. Jeff Au Yeung if you are interest on this topic**) </a:t>
                      </a:r>
                    </a:p>
                  </a:txBody>
                  <a:tcPr/>
                </a:tc>
                <a:extLst>
                  <a:ext uri="{0D108BD9-81ED-4DB2-BD59-A6C34878D82A}">
                    <a16:rowId xmlns:a16="http://schemas.microsoft.com/office/drawing/2014/main" val="1020335862"/>
                  </a:ext>
                </a:extLst>
              </a:tr>
              <a:tr h="4206713">
                <a:tc>
                  <a:txBody>
                    <a:bodyPr/>
                    <a:lstStyle/>
                    <a:p>
                      <a:r>
                        <a:rPr lang="en-US" dirty="0"/>
                        <a:t>Description:</a:t>
                      </a:r>
                    </a:p>
                  </a:txBody>
                  <a:tcPr/>
                </a:tc>
                <a:tc>
                  <a:txBody>
                    <a:bodyPr/>
                    <a:lstStyle/>
                    <a:p>
                      <a:r>
                        <a:rPr lang="en-US" sz="1400" kern="1200" baseline="0" dirty="0">
                          <a:solidFill>
                            <a:schemeClr val="dk1"/>
                          </a:solidFill>
                          <a:effectLst/>
                          <a:latin typeface="+mn-lt"/>
                          <a:ea typeface="+mn-ea"/>
                          <a:cs typeface="+mn-cs"/>
                        </a:rPr>
                        <a:t>With the advancement of mobile image sensors and smartphones, technologies of processing high resolution images and providing high quality imaging experiences in an efficient manner are </a:t>
                      </a:r>
                      <a:r>
                        <a:rPr lang="en-US" altLang="zh-CN" sz="1400" kern="1200" baseline="0" dirty="0">
                          <a:solidFill>
                            <a:schemeClr val="dk1"/>
                          </a:solidFill>
                          <a:effectLst/>
                          <a:latin typeface="+mn-lt"/>
                          <a:ea typeface="+mn-ea"/>
                          <a:cs typeface="+mn-cs"/>
                        </a:rPr>
                        <a:t>gaining increasingly more attention. Two core ideas of processing large image efficiently in real systems (used by companies such as Google and Sony, etc.) are to adopt the divide-and-conquer strategy as well as leveraging machine learning.</a:t>
                      </a:r>
                      <a:endParaRPr lang="en-US" sz="1400" kern="1200" baseline="0" dirty="0">
                        <a:solidFill>
                          <a:schemeClr val="dk1"/>
                        </a:solidFill>
                        <a:effectLst/>
                        <a:latin typeface="+mn-lt"/>
                        <a:ea typeface="+mn-ea"/>
                        <a:cs typeface="+mn-cs"/>
                      </a:endParaRPr>
                    </a:p>
                    <a:p>
                      <a:endParaRPr lang="en-US" sz="1400" kern="1200" baseline="0" dirty="0">
                        <a:solidFill>
                          <a:schemeClr val="dk1"/>
                        </a:solidFill>
                        <a:effectLst/>
                        <a:latin typeface="+mn-lt"/>
                        <a:ea typeface="+mn-ea"/>
                        <a:cs typeface="+mn-cs"/>
                      </a:endParaRPr>
                    </a:p>
                    <a:p>
                      <a:r>
                        <a:rPr lang="en-US" sz="1400" kern="1200" baseline="0" dirty="0">
                          <a:solidFill>
                            <a:schemeClr val="dk1"/>
                          </a:solidFill>
                          <a:effectLst/>
                          <a:latin typeface="+mn-lt"/>
                          <a:ea typeface="+mn-ea"/>
                          <a:cs typeface="+mn-cs"/>
                        </a:rPr>
                        <a:t>The divide-and-conquer strategy, when applied to machine learning-based image processing, involves breaking down a large and complex image processing task into smaller, more manageable sub-problems. These sub-problems are then solved independently, often in parallel, and their results are subsequently combined to obtain the final solution for the original large problem.</a:t>
                      </a:r>
                    </a:p>
                    <a:p>
                      <a:endParaRPr lang="en-US" sz="1400" kern="1200" baseline="0" dirty="0">
                        <a:solidFill>
                          <a:schemeClr val="dk1"/>
                        </a:solidFill>
                        <a:effectLst/>
                        <a:latin typeface="+mn-lt"/>
                        <a:ea typeface="+mn-ea"/>
                        <a:cs typeface="+mn-cs"/>
                      </a:endParaRPr>
                    </a:p>
                    <a:p>
                      <a:r>
                        <a:rPr lang="en-US" sz="1400" kern="1200" baseline="0" dirty="0">
                          <a:solidFill>
                            <a:schemeClr val="dk1"/>
                          </a:solidFill>
                          <a:effectLst/>
                          <a:latin typeface="+mn-lt"/>
                          <a:ea typeface="+mn-ea"/>
                          <a:cs typeface="+mn-cs"/>
                        </a:rPr>
                        <a:t>In this project, </a:t>
                      </a:r>
                      <a:r>
                        <a:rPr lang="en-US" altLang="zh-CN" sz="1400" kern="1200" baseline="0" dirty="0">
                          <a:solidFill>
                            <a:schemeClr val="dk1"/>
                          </a:solidFill>
                          <a:effectLst/>
                          <a:latin typeface="+mn-lt"/>
                          <a:ea typeface="+mn-ea"/>
                          <a:cs typeface="+mn-cs"/>
                        </a:rPr>
                        <a:t>given essential materials and instructions on machine learning algorithms using divide-and-conquer strategy, you will be asked to implement an image processing system using the knowledge you learn. The system will be applied in important applications of image processing such as super-resolution and sensor </a:t>
                      </a:r>
                      <a:r>
                        <a:rPr lang="en-US" altLang="zh-CN" sz="1400" kern="1200" baseline="0" dirty="0" err="1">
                          <a:solidFill>
                            <a:schemeClr val="dk1"/>
                          </a:solidFill>
                          <a:effectLst/>
                          <a:latin typeface="+mn-lt"/>
                          <a:ea typeface="+mn-ea"/>
                          <a:cs typeface="+mn-cs"/>
                        </a:rPr>
                        <a:t>demosaic</a:t>
                      </a:r>
                      <a:r>
                        <a:rPr lang="en-US" altLang="zh-CN" sz="1400" kern="1200" baseline="0" dirty="0">
                          <a:solidFill>
                            <a:schemeClr val="dk1"/>
                          </a:solidFill>
                          <a:effectLst/>
                          <a:latin typeface="+mn-lt"/>
                          <a:ea typeface="+mn-ea"/>
                          <a:cs typeface="+mn-cs"/>
                        </a:rPr>
                        <a:t>. You will also be asked to evaluate the resulting image quality, training speed and inference time. You also need to experiment the trade-offs between the model scale and image processing quality. Potential of such system in real applications will also be discussed in the project.</a:t>
                      </a:r>
                      <a:endParaRPr lang="en-US" sz="1400" kern="1200" dirty="0">
                        <a:solidFill>
                          <a:schemeClr val="dk1"/>
                        </a:solidFill>
                        <a:effectLst/>
                        <a:latin typeface="+mn-lt"/>
                        <a:ea typeface="+mn-ea"/>
                        <a:cs typeface="+mn-cs"/>
                      </a:endParaRPr>
                    </a:p>
                    <a:p>
                      <a:pPr hangingPunct="0"/>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Basic Requirement:</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Familiar with Python</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Willing to learn basic knowledge of machine learning, neural networks and </a:t>
                      </a:r>
                      <a:r>
                        <a:rPr lang="en-US" sz="1400" kern="1200" dirty="0" err="1">
                          <a:solidFill>
                            <a:schemeClr val="dk1"/>
                          </a:solidFill>
                          <a:effectLst/>
                          <a:latin typeface="+mn-lt"/>
                          <a:ea typeface="+mn-ea"/>
                          <a:cs typeface="+mn-cs"/>
                        </a:rPr>
                        <a:t>PyTorch</a:t>
                      </a:r>
                      <a:r>
                        <a:rPr lang="en-US" sz="1400" kern="1200" dirty="0">
                          <a:solidFill>
                            <a:schemeClr val="dk1"/>
                          </a:solidFill>
                          <a:effectLst/>
                          <a:latin typeface="+mn-lt"/>
                          <a:ea typeface="+mn-ea"/>
                          <a:cs typeface="+mn-cs"/>
                        </a:rPr>
                        <a:t> during the project</a:t>
                      </a:r>
                    </a:p>
                    <a:p>
                      <a:pPr marL="171450" lvl="0" indent="-171450">
                        <a:buFont typeface="Arial" panose="020B0604020202020204" pitchFamily="34" charset="0"/>
                        <a:buChar char="•"/>
                      </a:pPr>
                      <a:r>
                        <a:rPr lang="en-US" altLang="zh-HK" sz="1400" kern="1200" dirty="0">
                          <a:solidFill>
                            <a:schemeClr val="dk1"/>
                          </a:solidFill>
                          <a:effectLst/>
                          <a:latin typeface="+mn-lt"/>
                          <a:ea typeface="+mn-ea"/>
                          <a:cs typeface="+mn-cs"/>
                        </a:rPr>
                        <a:t>Comfortable of working with undergraduate level Calculus and linear algebra</a:t>
                      </a:r>
                    </a:p>
                    <a:p>
                      <a:pPr marL="171450" lvl="0" indent="-171450">
                        <a:buFont typeface="Arial" panose="020B0604020202020204" pitchFamily="34" charset="0"/>
                        <a:buChar char="•"/>
                      </a:pPr>
                      <a:r>
                        <a:rPr lang="en-US" altLang="zh-HK" sz="1400" kern="1200" dirty="0">
                          <a:solidFill>
                            <a:schemeClr val="dk1"/>
                          </a:solidFill>
                          <a:effectLst/>
                          <a:latin typeface="+mn-lt"/>
                          <a:ea typeface="+mn-ea"/>
                          <a:cs typeface="+mn-cs"/>
                        </a:rPr>
                        <a:t>Enthusiastic </a:t>
                      </a:r>
                      <a:r>
                        <a:rPr lang="en-US" altLang="zh-CN" sz="1400" kern="1200" dirty="0">
                          <a:solidFill>
                            <a:schemeClr val="dk1"/>
                          </a:solidFill>
                          <a:effectLst/>
                          <a:latin typeface="+mn-lt"/>
                          <a:ea typeface="+mn-ea"/>
                          <a:cs typeface="+mn-cs"/>
                        </a:rPr>
                        <a:t>about image processing and interested in building practical image processing systems</a:t>
                      </a:r>
                      <a:endParaRPr lang="en-US" sz="1400" kern="1200" dirty="0">
                        <a:solidFill>
                          <a:schemeClr val="dk1"/>
                        </a:solidFill>
                        <a:effectLst/>
                        <a:latin typeface="+mn-lt"/>
                        <a:ea typeface="+mn-ea"/>
                        <a:cs typeface="+mn-cs"/>
                      </a:endParaRP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2470762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3453695441"/>
              </p:ext>
            </p:extLst>
          </p:nvPr>
        </p:nvGraphicFramePr>
        <p:xfrm>
          <a:off x="148955" y="1257296"/>
          <a:ext cx="11912905" cy="408940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kern="1200" dirty="0">
                          <a:solidFill>
                            <a:schemeClr val="lt1"/>
                          </a:solidFill>
                          <a:effectLst/>
                          <a:latin typeface="+mn-lt"/>
                          <a:ea typeface="+mn-ea"/>
                          <a:cs typeface="+mn-cs"/>
                        </a:rPr>
                        <a:t>Voice-Activated Home Security</a:t>
                      </a:r>
                      <a:r>
                        <a:rPr lang="en-US" sz="1800" b="1" i="0" u="none" strike="noStrike" kern="1200" baseline="0" dirty="0">
                          <a:solidFill>
                            <a:schemeClr val="lt1"/>
                          </a:solidFill>
                          <a:effectLst/>
                          <a:latin typeface="+mn-lt"/>
                          <a:ea typeface="+mn-ea"/>
                          <a:cs typeface="+mn-cs"/>
                        </a:rPr>
                        <a:t> </a:t>
                      </a:r>
                      <a:r>
                        <a:rPr lang="en-US" sz="1800" b="1" kern="1200" baseline="0" dirty="0">
                          <a:solidFill>
                            <a:schemeClr val="lt1"/>
                          </a:solidFill>
                          <a:effectLst/>
                          <a:latin typeface="+mn-lt"/>
                          <a:ea typeface="+mn-ea"/>
                          <a:cs typeface="+mn-cs"/>
                        </a:rPr>
                        <a:t>with </a:t>
                      </a:r>
                      <a:r>
                        <a:rPr lang="en-US" sz="1800" b="1" i="0" kern="1200" dirty="0">
                          <a:solidFill>
                            <a:schemeClr val="lt1"/>
                          </a:solidFill>
                          <a:effectLst/>
                          <a:latin typeface="+mn-lt"/>
                          <a:ea typeface="+mn-ea"/>
                          <a:cs typeface="+mn-cs"/>
                        </a:rPr>
                        <a:t>Speech anti-spoofing on NVidia Jetson</a:t>
                      </a:r>
                      <a:r>
                        <a:rPr lang="en-US" sz="1800" b="1" i="0" kern="1200" baseline="0" dirty="0">
                          <a:solidFill>
                            <a:schemeClr val="lt1"/>
                          </a:solidFill>
                          <a:effectLst/>
                          <a:latin typeface="+mn-lt"/>
                          <a:ea typeface="+mn-ea"/>
                          <a:cs typeface="+mn-cs"/>
                        </a:rPr>
                        <a:t> devices  </a:t>
                      </a:r>
                      <a:endParaRPr lang="en-US" b="1" dirty="0"/>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Jeff Au Yeung  </a:t>
                      </a:r>
                    </a:p>
                    <a:p>
                      <a:r>
                        <a:rPr lang="en-US" dirty="0"/>
                        <a:t>(email:  </a:t>
                      </a:r>
                      <a:r>
                        <a:rPr lang="en-US" dirty="0">
                          <a:hlinkClick r:id="rId3"/>
                        </a:rPr>
                        <a:t>jauyeung@hkmu.edu.hk</a:t>
                      </a:r>
                      <a:r>
                        <a:rPr lang="en-US" dirty="0"/>
                        <a:t>,  Tel:  3120 2606)</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US" sz="1400" kern="1200" dirty="0">
                          <a:solidFill>
                            <a:schemeClr val="dk1"/>
                          </a:solidFill>
                          <a:effectLst/>
                          <a:latin typeface="+mn-lt"/>
                          <a:ea typeface="+mn-ea"/>
                          <a:cs typeface="+mn-cs"/>
                        </a:rPr>
                        <a:t>Voice-activated home security systems have revolutionized the way we protect and interact with our living spaces. With the power of voice commands, homeowners can now control their security devices effortlessly, ushering in a new era of convenience and innovation.</a:t>
                      </a:r>
                    </a:p>
                    <a:p>
                      <a:pPr hangingPunct="0"/>
                      <a:r>
                        <a:rPr lang="en-US" sz="1400" kern="1200" dirty="0">
                          <a:solidFill>
                            <a:schemeClr val="dk1"/>
                          </a:solidFill>
                          <a:effectLst/>
                          <a:latin typeface="+mn-lt"/>
                          <a:ea typeface="+mn-ea"/>
                          <a:cs typeface="+mn-cs"/>
                        </a:rPr>
                        <a:t> </a:t>
                      </a:r>
                    </a:p>
                    <a:p>
                      <a:pPr hangingPunct="0"/>
                      <a:r>
                        <a:rPr lang="en-US" sz="1400" kern="1200" dirty="0">
                          <a:solidFill>
                            <a:schemeClr val="dk1"/>
                          </a:solidFill>
                          <a:effectLst/>
                          <a:latin typeface="+mn-lt"/>
                          <a:ea typeface="+mn-ea"/>
                          <a:cs typeface="+mn-cs"/>
                        </a:rPr>
                        <a:t>In this project,</a:t>
                      </a:r>
                      <a:r>
                        <a:rPr lang="en-US" sz="1400" kern="1200" baseline="0" dirty="0">
                          <a:solidFill>
                            <a:schemeClr val="dk1"/>
                          </a:solidFill>
                          <a:effectLst/>
                          <a:latin typeface="+mn-lt"/>
                          <a:ea typeface="+mn-ea"/>
                          <a:cs typeface="+mn-cs"/>
                        </a:rPr>
                        <a:t> we are going to build a voice-activated smart-home system using the </a:t>
                      </a:r>
                      <a:r>
                        <a:rPr lang="en-US" sz="1400" b="1" kern="1200" baseline="0" dirty="0">
                          <a:solidFill>
                            <a:schemeClr val="dk1"/>
                          </a:solidFill>
                          <a:effectLst/>
                          <a:latin typeface="+mn-lt"/>
                          <a:ea typeface="+mn-ea"/>
                          <a:cs typeface="+mn-cs"/>
                        </a:rPr>
                        <a:t>NVidia Jetson IOT devices </a:t>
                      </a:r>
                      <a:r>
                        <a:rPr lang="en-US" sz="1400" kern="1200" baseline="0" dirty="0">
                          <a:solidFill>
                            <a:schemeClr val="dk1"/>
                          </a:solidFill>
                          <a:effectLst/>
                          <a:latin typeface="+mn-lt"/>
                          <a:ea typeface="+mn-ea"/>
                          <a:cs typeface="+mn-cs"/>
                        </a:rPr>
                        <a:t>(</a:t>
                      </a:r>
                      <a:r>
                        <a:rPr lang="en-US" sz="1400" kern="1200" baseline="0" dirty="0">
                          <a:solidFill>
                            <a:schemeClr val="dk1"/>
                          </a:solidFill>
                          <a:effectLst/>
                          <a:latin typeface="+mn-lt"/>
                          <a:ea typeface="+mn-ea"/>
                          <a:cs typeface="+mn-cs"/>
                          <a:hlinkClick r:id="rId4"/>
                        </a:rPr>
                        <a:t>https://www.nvidia.com/en-us/autonomous-machines/embedded-systems/jetson-nano/product-development/</a:t>
                      </a:r>
                      <a:r>
                        <a:rPr lang="en-US" sz="1400" kern="1200" baseline="0" dirty="0">
                          <a:solidFill>
                            <a:schemeClr val="dk1"/>
                          </a:solidFill>
                          <a:effectLst/>
                          <a:latin typeface="+mn-lt"/>
                          <a:ea typeface="+mn-ea"/>
                          <a:cs typeface="+mn-cs"/>
                        </a:rPr>
                        <a:t>  ).   Apart from the Understanding the simple commends from the user, two important features will be included.  (1)  Speaker Verification System which can check whether the comments is coming from an authorized person.  (2) Speech Anti-Spoofing System which can discern spoofing attacks from human natural speech.  </a:t>
                      </a:r>
                      <a:endParaRPr lang="en-US" sz="1400" kern="1200" dirty="0">
                        <a:solidFill>
                          <a:schemeClr val="dk1"/>
                        </a:solidFill>
                        <a:effectLst/>
                        <a:latin typeface="+mn-lt"/>
                        <a:ea typeface="+mn-ea"/>
                        <a:cs typeface="+mn-cs"/>
                      </a:endParaRPr>
                    </a:p>
                    <a:p>
                      <a:pPr hangingPunct="0"/>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Basic Requirement:</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Basic Programming Skills (Python, perhaps C, C++, and Mobile App programming)</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Basic Linux Administration. </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Work with your teammate closely.  </a:t>
                      </a:r>
                    </a:p>
                    <a:p>
                      <a:pPr marL="171450" lvl="0" indent="-171450">
                        <a:buFont typeface="Arial" panose="020B0604020202020204" pitchFamily="34" charset="0"/>
                        <a:buChar char="•"/>
                      </a:pPr>
                      <a:r>
                        <a:rPr lang="en-US" sz="1400" kern="1200" dirty="0">
                          <a:solidFill>
                            <a:schemeClr val="dk1"/>
                          </a:solidFill>
                          <a:effectLst/>
                          <a:latin typeface="+mn-lt"/>
                          <a:ea typeface="+mn-ea"/>
                          <a:cs typeface="+mn-cs"/>
                        </a:rPr>
                        <a:t>You will also have</a:t>
                      </a:r>
                      <a:r>
                        <a:rPr lang="en-US" sz="1400" kern="1200" baseline="0" dirty="0">
                          <a:solidFill>
                            <a:schemeClr val="dk1"/>
                          </a:solidFill>
                          <a:effectLst/>
                          <a:latin typeface="+mn-lt"/>
                          <a:ea typeface="+mn-ea"/>
                          <a:cs typeface="+mn-cs"/>
                        </a:rPr>
                        <a:t> the opportunity to work with our research student </a:t>
                      </a:r>
                      <a:endParaRPr lang="en-US" sz="1400" kern="1200" dirty="0">
                        <a:solidFill>
                          <a:schemeClr val="dk1"/>
                        </a:solidFill>
                        <a:effectLst/>
                        <a:latin typeface="+mn-lt"/>
                        <a:ea typeface="+mn-ea"/>
                        <a:cs typeface="+mn-cs"/>
                      </a:endParaRPr>
                    </a:p>
                    <a:p>
                      <a:r>
                        <a:rPr lang="en-US" sz="1400" b="1" kern="1200" dirty="0">
                          <a:solidFill>
                            <a:schemeClr val="dk1"/>
                          </a:solidFill>
                          <a:effectLst/>
                          <a:latin typeface="+mn-lt"/>
                          <a:ea typeface="+mn-ea"/>
                          <a:cs typeface="+mn-cs"/>
                        </a:rPr>
                        <a:t>The most important:  You are willing to learn new things with me !!</a:t>
                      </a:r>
                      <a:endParaRPr lang="en-US" sz="1400" kern="1200" dirty="0">
                        <a:solidFill>
                          <a:schemeClr val="dk1"/>
                        </a:solidFill>
                        <a:effectLst/>
                        <a:latin typeface="+mn-lt"/>
                        <a:ea typeface="+mn-ea"/>
                        <a:cs typeface="+mn-cs"/>
                      </a:endParaRP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2389694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39547" y="1384300"/>
          <a:ext cx="11912905" cy="430276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r>
                        <a:rPr lang="en-US" sz="1800" b="1" i="0" kern="1200" dirty="0">
                          <a:solidFill>
                            <a:schemeClr val="lt1"/>
                          </a:solidFill>
                          <a:effectLst/>
                          <a:latin typeface="+mn-lt"/>
                          <a:ea typeface="+mn-ea"/>
                          <a:cs typeface="+mn-cs"/>
                        </a:rPr>
                        <a:t>Lightweight AI for Smart Review Analysis</a:t>
                      </a:r>
                      <a:endParaRPr lang="fr-FR" sz="1800" b="1" i="0" kern="1200" dirty="0">
                        <a:solidFill>
                          <a:schemeClr val="lt1"/>
                        </a:solidFill>
                        <a:effectLst/>
                        <a:latin typeface="+mn-lt"/>
                        <a:ea typeface="+mn-ea"/>
                        <a:cs typeface="+mn-cs"/>
                      </a:endParaRP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Kayley Xiaoxue Ma</a:t>
                      </a:r>
                    </a:p>
                    <a:p>
                      <a:r>
                        <a:rPr lang="en-US" dirty="0"/>
                        <a:t>(email:  </a:t>
                      </a:r>
                      <a:r>
                        <a:rPr lang="en-US" dirty="0">
                          <a:hlinkClick r:id="rId3"/>
                        </a:rPr>
                        <a:t>kxma@hkmu.edu.hk</a:t>
                      </a:r>
                      <a:r>
                        <a:rPr lang="en-US" dirty="0"/>
                        <a:t>,  Tel:  3120 2717)</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US" sz="1400" kern="1200" dirty="0">
                          <a:solidFill>
                            <a:schemeClr val="dk1"/>
                          </a:solidFill>
                          <a:effectLst/>
                          <a:latin typeface="+mn-lt"/>
                          <a:ea typeface="+mn-ea"/>
                          <a:cs typeface="+mn-cs"/>
                        </a:rPr>
                        <a:t>In today’s data-driven e-commerce landscape, customer reviews hold invaluable insights for product improvement and market positioning. However, most advanced AI analysis tools require GPU acceleration, creating barriers for small businesses and student researchers with limited computational resources. This project addresses this gap by developing a lightweight yet powerful NLP system capable of extracting meaningful patterns from reviews using only CPU-based processing, making sophisticated sentiment and trend analysis accessible to everyone.</a:t>
                      </a:r>
                    </a:p>
                    <a:p>
                      <a:br>
                        <a:rPr lang="en-US" sz="1400" kern="1200" dirty="0">
                          <a:solidFill>
                            <a:schemeClr val="dk1"/>
                          </a:solidFill>
                          <a:effectLst/>
                          <a:latin typeface="+mn-lt"/>
                          <a:ea typeface="+mn-ea"/>
                          <a:cs typeface="+mn-cs"/>
                        </a:rPr>
                      </a:br>
                      <a:r>
                        <a:rPr lang="en-US" sz="1400" kern="1200" dirty="0">
                          <a:solidFill>
                            <a:schemeClr val="dk1"/>
                          </a:solidFill>
                          <a:effectLst/>
                          <a:latin typeface="+mn-lt"/>
                          <a:ea typeface="+mn-ea"/>
                          <a:cs typeface="+mn-cs"/>
                        </a:rPr>
                        <a:t>This project will design and implement a </a:t>
                      </a:r>
                      <a:r>
                        <a:rPr lang="en-US" sz="1400" b="1" kern="1200" dirty="0">
                          <a:solidFill>
                            <a:schemeClr val="dk1"/>
                          </a:solidFill>
                          <a:effectLst/>
                          <a:latin typeface="+mn-lt"/>
                          <a:ea typeface="+mn-ea"/>
                          <a:cs typeface="+mn-cs"/>
                        </a:rPr>
                        <a:t>resource-efficient AI pipeline </a:t>
                      </a:r>
                      <a:r>
                        <a:rPr lang="en-US" sz="1400" kern="1200" dirty="0">
                          <a:solidFill>
                            <a:schemeClr val="dk1"/>
                          </a:solidFill>
                          <a:effectLst/>
                          <a:latin typeface="+mn-lt"/>
                          <a:ea typeface="+mn-ea"/>
                          <a:cs typeface="+mn-cs"/>
                        </a:rPr>
                        <a:t>for review analysis, leveraging optimized techniques like model distillation</a:t>
                      </a:r>
                      <a:r>
                        <a:rPr lang="en-US" altLang="zh-CN" sz="1400" kern="1200" dirty="0">
                          <a:solidFill>
                            <a:schemeClr val="dk1"/>
                          </a:solidFill>
                          <a:effectLst/>
                          <a:latin typeface="+mn-lt"/>
                          <a:ea typeface="+mn-ea"/>
                          <a:cs typeface="+mn-cs"/>
                        </a:rPr>
                        <a:t>,</a:t>
                      </a:r>
                      <a:r>
                        <a:rPr lang="zh-CN" altLang="en-US" sz="1400" kern="1200" dirty="0">
                          <a:solidFill>
                            <a:schemeClr val="dk1"/>
                          </a:solidFill>
                          <a:effectLst/>
                          <a:latin typeface="+mn-lt"/>
                          <a:ea typeface="+mn-ea"/>
                          <a:cs typeface="+mn-cs"/>
                        </a:rPr>
                        <a:t> </a:t>
                      </a:r>
                      <a:r>
                        <a:rPr lang="en-US" sz="1400" kern="1200" dirty="0">
                          <a:solidFill>
                            <a:schemeClr val="dk1"/>
                          </a:solidFill>
                          <a:effectLst/>
                          <a:latin typeface="+mn-lt"/>
                          <a:ea typeface="+mn-ea"/>
                          <a:cs typeface="+mn-cs"/>
                        </a:rPr>
                        <a:t>hybrid rule-based/ML approaches, and intelligent text preprocessing. The system will identify feature-specific sentiments, detect emerging trends through temporal analysis, and generate actionable reports with competitor benchmarking. Key components include a data processing workflow, interactive browser-based dashboards, and automatic report generation, providing end-to-end insights</a:t>
                      </a:r>
                      <a:r>
                        <a:rPr lang="en-US" altLang="zh-CN" sz="1400" kern="1200" dirty="0">
                          <a:solidFill>
                            <a:schemeClr val="dk1"/>
                          </a:solidFill>
                          <a:effectLst/>
                          <a:latin typeface="+mn-lt"/>
                          <a:ea typeface="+mn-ea"/>
                          <a:cs typeface="+mn-cs"/>
                        </a:rPr>
                        <a:t>.</a:t>
                      </a:r>
                    </a:p>
                    <a:p>
                      <a:endParaRPr lang="en-US" sz="1400" kern="1200" dirty="0">
                        <a:solidFill>
                          <a:schemeClr val="dk1"/>
                        </a:solidFill>
                        <a:effectLst/>
                        <a:latin typeface="+mn-lt"/>
                        <a:ea typeface="+mn-ea"/>
                        <a:cs typeface="+mn-cs"/>
                      </a:endParaRPr>
                    </a:p>
                    <a:p>
                      <a:r>
                        <a:rPr lang="en-US" altLang="zh-CN" sz="1400" kern="1200" dirty="0">
                          <a:solidFill>
                            <a:schemeClr val="dk1"/>
                          </a:solidFill>
                          <a:effectLst/>
                          <a:latin typeface="+mn-lt"/>
                          <a:ea typeface="+mn-ea"/>
                          <a:cs typeface="+mn-cs"/>
                        </a:rPr>
                        <a:t>Basic</a:t>
                      </a:r>
                      <a:r>
                        <a:rPr lang="zh-CN" altLang="en-US" sz="1400" kern="1200" dirty="0">
                          <a:solidFill>
                            <a:schemeClr val="dk1"/>
                          </a:solidFill>
                          <a:effectLst/>
                          <a:latin typeface="+mn-lt"/>
                          <a:ea typeface="+mn-ea"/>
                          <a:cs typeface="+mn-cs"/>
                        </a:rPr>
                        <a:t> </a:t>
                      </a:r>
                      <a:r>
                        <a:rPr lang="en-US" sz="1400" kern="1200" dirty="0">
                          <a:solidFill>
                            <a:schemeClr val="dk1"/>
                          </a:solidFill>
                          <a:effectLst/>
                          <a:latin typeface="+mn-lt"/>
                          <a:ea typeface="+mn-ea"/>
                          <a:cs typeface="+mn-cs"/>
                        </a:rPr>
                        <a:t>Requirements:</a:t>
                      </a:r>
                      <a:br>
                        <a:rPr lang="en-US" sz="1400" kern="1200" dirty="0">
                          <a:solidFill>
                            <a:schemeClr val="dk1"/>
                          </a:solidFill>
                          <a:effectLst/>
                          <a:latin typeface="+mn-lt"/>
                          <a:ea typeface="+mn-ea"/>
                          <a:cs typeface="+mn-cs"/>
                        </a:rPr>
                      </a:br>
                      <a:r>
                        <a:rPr lang="en-US" sz="1400" kern="1200" dirty="0">
                          <a:solidFill>
                            <a:schemeClr val="dk1"/>
                          </a:solidFill>
                          <a:effectLst/>
                          <a:latin typeface="+mn-lt"/>
                          <a:ea typeface="+mn-ea"/>
                          <a:cs typeface="+mn-cs"/>
                        </a:rPr>
                        <a:t>✔ Python programming skills and familiarity with data analysis</a:t>
                      </a:r>
                    </a:p>
                    <a:p>
                      <a:r>
                        <a:rPr 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P</a:t>
                      </a:r>
                      <a:r>
                        <a:rPr lang="en-US" sz="1400" kern="1200" dirty="0">
                          <a:solidFill>
                            <a:schemeClr val="dk1"/>
                          </a:solidFill>
                          <a:effectLst/>
                          <a:latin typeface="+mn-lt"/>
                          <a:ea typeface="+mn-ea"/>
                          <a:cs typeface="+mn-cs"/>
                        </a:rPr>
                        <a:t>roblem-solving for optimization challenges</a:t>
                      </a:r>
                      <a:r>
                        <a:rPr lang="zh-CN" altLang="en-US" sz="1400" kern="1200" dirty="0">
                          <a:solidFill>
                            <a:schemeClr val="dk1"/>
                          </a:solidFill>
                          <a:effectLst/>
                          <a:latin typeface="+mn-lt"/>
                          <a:ea typeface="+mn-ea"/>
                          <a:cs typeface="+mn-cs"/>
                        </a:rPr>
                        <a:t> </a:t>
                      </a:r>
                      <a:r>
                        <a:rPr lang="en-US" sz="1400" kern="1200" dirty="0">
                          <a:solidFill>
                            <a:schemeClr val="dk1"/>
                          </a:solidFill>
                          <a:effectLst/>
                          <a:latin typeface="+mn-lt"/>
                          <a:ea typeface="+mn-ea"/>
                          <a:cs typeface="+mn-cs"/>
                        </a:rPr>
                        <a:t>and documentation of system design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effectLst/>
                          <a:latin typeface="+mn-lt"/>
                          <a:ea typeface="+mn-ea"/>
                          <a:cs typeface="+mn-cs"/>
                        </a:rPr>
                        <a:t>✔ </a:t>
                      </a:r>
                      <a:r>
                        <a:rPr kumimoji="0" lang="en-US" sz="1400" b="0" i="0" u="none" strike="noStrike" kern="1200" cap="none" spc="0" normalizeH="0" baseline="0" noProof="0" dirty="0">
                          <a:ln>
                            <a:noFill/>
                          </a:ln>
                          <a:solidFill>
                            <a:prstClr val="black"/>
                          </a:solidFill>
                          <a:effectLst/>
                          <a:uLnTx/>
                          <a:uFillTx/>
                          <a:latin typeface="+mn-lt"/>
                          <a:ea typeface="+mn-ea"/>
                          <a:cs typeface="+mn-cs"/>
                        </a:rPr>
                        <a:t>Team collaboration &amp; regular meetings</a:t>
                      </a:r>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E</a:t>
                      </a:r>
                      <a:r>
                        <a:rPr lang="en-US" sz="1400" kern="1200" dirty="0">
                          <a:solidFill>
                            <a:schemeClr val="dk1"/>
                          </a:solidFill>
                          <a:effectLst/>
                          <a:latin typeface="+mn-lt"/>
                          <a:ea typeface="+mn-ea"/>
                          <a:cs typeface="+mn-cs"/>
                        </a:rPr>
                        <a:t>nthusiasm for learning about practical AI deployment</a:t>
                      </a: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300810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39547" y="1287481"/>
          <a:ext cx="11912905" cy="472948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a:t>Title:</a:t>
                      </a:r>
                      <a:endParaRPr lang="en-US" dirty="0"/>
                    </a:p>
                  </a:txBody>
                  <a:tcPr/>
                </a:tc>
                <a:tc>
                  <a:txBody>
                    <a:bodyPr/>
                    <a:lstStyle/>
                    <a:p>
                      <a:r>
                        <a:rPr lang="en-US" sz="1800" b="1" i="0" kern="1200" dirty="0" err="1">
                          <a:solidFill>
                            <a:schemeClr val="lt1"/>
                          </a:solidFill>
                          <a:effectLst/>
                          <a:latin typeface="+mn-lt"/>
                          <a:ea typeface="+mn-ea"/>
                          <a:cs typeface="+mn-cs"/>
                        </a:rPr>
                        <a:t>PetVision</a:t>
                      </a:r>
                      <a:r>
                        <a:rPr lang="en-US" sz="1800" b="1" i="0" kern="1200" dirty="0">
                          <a:solidFill>
                            <a:schemeClr val="lt1"/>
                          </a:solidFill>
                          <a:effectLst/>
                          <a:latin typeface="+mn-lt"/>
                          <a:ea typeface="+mn-ea"/>
                          <a:cs typeface="+mn-cs"/>
                        </a:rPr>
                        <a:t> – </a:t>
                      </a:r>
                      <a:r>
                        <a:rPr lang="en-US" altLang="zh-CN" sz="1800" b="1" i="0" kern="1200" dirty="0">
                          <a:solidFill>
                            <a:schemeClr val="lt1"/>
                          </a:solidFill>
                          <a:effectLst/>
                          <a:latin typeface="+mn-lt"/>
                          <a:ea typeface="+mn-ea"/>
                          <a:cs typeface="+mn-cs"/>
                        </a:rPr>
                        <a:t>Advanced</a:t>
                      </a:r>
                      <a:r>
                        <a:rPr lang="zh-CN" altLang="en-US" sz="1800" b="1" i="0" kern="1200" dirty="0">
                          <a:solidFill>
                            <a:schemeClr val="lt1"/>
                          </a:solidFill>
                          <a:effectLst/>
                          <a:latin typeface="+mn-lt"/>
                          <a:ea typeface="+mn-ea"/>
                          <a:cs typeface="+mn-cs"/>
                        </a:rPr>
                        <a:t> </a:t>
                      </a:r>
                      <a:r>
                        <a:rPr lang="en-US" altLang="zh-CN" sz="1800" b="1" i="0" kern="1200" dirty="0">
                          <a:solidFill>
                            <a:schemeClr val="lt1"/>
                          </a:solidFill>
                          <a:effectLst/>
                          <a:latin typeface="+mn-lt"/>
                          <a:ea typeface="+mn-ea"/>
                          <a:cs typeface="+mn-cs"/>
                        </a:rPr>
                        <a:t>System</a:t>
                      </a:r>
                      <a:r>
                        <a:rPr lang="zh-CN" altLang="en-US" sz="1800" b="1" i="0" kern="1200" dirty="0">
                          <a:solidFill>
                            <a:schemeClr val="lt1"/>
                          </a:solidFill>
                          <a:effectLst/>
                          <a:latin typeface="+mn-lt"/>
                          <a:ea typeface="+mn-ea"/>
                          <a:cs typeface="+mn-cs"/>
                        </a:rPr>
                        <a:t> </a:t>
                      </a:r>
                      <a:r>
                        <a:rPr lang="en-US" altLang="zh-CN" sz="1800" b="1" i="0" kern="1200" dirty="0">
                          <a:solidFill>
                            <a:schemeClr val="lt1"/>
                          </a:solidFill>
                          <a:effectLst/>
                          <a:latin typeface="+mn-lt"/>
                          <a:ea typeface="+mn-ea"/>
                          <a:cs typeface="+mn-cs"/>
                        </a:rPr>
                        <a:t>for</a:t>
                      </a:r>
                      <a:r>
                        <a:rPr lang="zh-CN" altLang="en-US" sz="1800" b="1" i="0" kern="1200" dirty="0">
                          <a:solidFill>
                            <a:schemeClr val="lt1"/>
                          </a:solidFill>
                          <a:effectLst/>
                          <a:latin typeface="+mn-lt"/>
                          <a:ea typeface="+mn-ea"/>
                          <a:cs typeface="+mn-cs"/>
                        </a:rPr>
                        <a:t> </a:t>
                      </a:r>
                      <a:r>
                        <a:rPr lang="en-US" sz="1800" b="1" i="0" kern="1200" dirty="0">
                          <a:solidFill>
                            <a:schemeClr val="lt1"/>
                          </a:solidFill>
                          <a:effectLst/>
                          <a:latin typeface="+mn-lt"/>
                          <a:ea typeface="+mn-ea"/>
                          <a:cs typeface="+mn-cs"/>
                        </a:rPr>
                        <a:t>Multi-Level Pet Classification</a:t>
                      </a:r>
                      <a:r>
                        <a:rPr lang="zh-CN" altLang="en-US" sz="1800" b="1" i="0" kern="1200" dirty="0">
                          <a:solidFill>
                            <a:schemeClr val="lt1"/>
                          </a:solidFill>
                          <a:effectLst/>
                          <a:latin typeface="+mn-lt"/>
                          <a:ea typeface="+mn-ea"/>
                          <a:cs typeface="+mn-cs"/>
                        </a:rPr>
                        <a:t> </a:t>
                      </a:r>
                      <a:endParaRPr lang="fr-FR" sz="1800" b="1" i="0" kern="1200" dirty="0">
                        <a:solidFill>
                          <a:schemeClr val="lt1"/>
                        </a:solidFill>
                        <a:effectLst/>
                        <a:latin typeface="+mn-lt"/>
                        <a:ea typeface="+mn-ea"/>
                        <a:cs typeface="+mn-cs"/>
                      </a:endParaRP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Kayley Xiaoxue Ma</a:t>
                      </a:r>
                    </a:p>
                    <a:p>
                      <a:r>
                        <a:rPr lang="en-US" dirty="0"/>
                        <a:t>(email:  </a:t>
                      </a:r>
                      <a:r>
                        <a:rPr lang="en-US" dirty="0">
                          <a:hlinkClick r:id="rId3"/>
                        </a:rPr>
                        <a:t>kxma@hkmu.edu.hk</a:t>
                      </a:r>
                      <a:r>
                        <a:rPr lang="en-US" dirty="0"/>
                        <a:t>,  Tel:  3120 2717)</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effectLst/>
                          <a:latin typeface="+mn-lt"/>
                          <a:ea typeface="+mn-ea"/>
                          <a:cs typeface="+mn-cs"/>
                        </a:rPr>
                        <a:t>This deep learning project challenges students to build an advanced pet recognition system that performs hierarchical classification:</a:t>
                      </a:r>
                      <a:r>
                        <a:rPr lang="zh-CN" alt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for</a:t>
                      </a:r>
                      <a:r>
                        <a:rPr lang="zh-CN" alt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example,</a:t>
                      </a:r>
                      <a:r>
                        <a:rPr lang="zh-CN" alt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first</a:t>
                      </a:r>
                      <a:r>
                        <a:rPr lang="zh-CN" altLang="en-US" sz="1400" kern="1200" dirty="0">
                          <a:solidFill>
                            <a:schemeClr val="dk1"/>
                          </a:solidFill>
                          <a:effectLst/>
                          <a:latin typeface="+mn-lt"/>
                          <a:ea typeface="+mn-ea"/>
                          <a:cs typeface="+mn-cs"/>
                        </a:rPr>
                        <a:t> </a:t>
                      </a:r>
                      <a:r>
                        <a:rPr lang="en-US" sz="1400" kern="1200" dirty="0">
                          <a:solidFill>
                            <a:schemeClr val="dk1"/>
                          </a:solidFill>
                          <a:effectLst/>
                          <a:latin typeface="+mn-lt"/>
                          <a:ea typeface="+mn-ea"/>
                          <a:cs typeface="+mn-cs"/>
                        </a:rPr>
                        <a:t>distinguishing cats from dogs, then identifying specific breeds, and finally categorizing pets by attributes like size (e.g., toy, small, medium, large, giant), coat type (e.g., short/long-haired, curly, hairless), and purpose (e.g., working, herding, sporting). </a:t>
                      </a:r>
                      <a:r>
                        <a:rPr lang="en-GB" altLang="zh-CN" sz="1400" kern="1200" dirty="0">
                          <a:solidFill>
                            <a:schemeClr val="dk1"/>
                          </a:solidFill>
                          <a:effectLst/>
                          <a:latin typeface="+mn-lt"/>
                          <a:ea typeface="+mn-ea"/>
                          <a:cs typeface="+mn-cs"/>
                        </a:rPr>
                        <a:t>Students are encouraged to incorporate additional features or human annotations to enhance the system's performance. </a:t>
                      </a:r>
                      <a:endParaRPr lang="en-US" sz="1400" kern="1200" dirty="0">
                        <a:solidFill>
                          <a:schemeClr val="dk1"/>
                        </a:solidFill>
                        <a:effectLst/>
                        <a:latin typeface="+mn-lt"/>
                        <a:ea typeface="+mn-ea"/>
                        <a:cs typeface="+mn-cs"/>
                      </a:endParaRP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Using DL models and transfer learning with TensorFlow/</a:t>
                      </a:r>
                      <a:r>
                        <a:rPr lang="en-US" sz="1400" kern="1200" dirty="0" err="1">
                          <a:solidFill>
                            <a:schemeClr val="dk1"/>
                          </a:solidFill>
                          <a:effectLst/>
                          <a:latin typeface="+mn-lt"/>
                          <a:ea typeface="+mn-ea"/>
                          <a:cs typeface="+mn-cs"/>
                        </a:rPr>
                        <a:t>Keras</a:t>
                      </a:r>
                      <a:r>
                        <a:rPr lang="en-US" sz="1400" kern="1200" dirty="0">
                          <a:solidFill>
                            <a:schemeClr val="dk1"/>
                          </a:solidFill>
                          <a:effectLst/>
                          <a:latin typeface="+mn-lt"/>
                          <a:ea typeface="+mn-ea"/>
                          <a:cs typeface="+mn-cs"/>
                        </a:rPr>
                        <a:t>, you'll preprocess pet images (warning: may cause spontaneous "</a:t>
                      </a:r>
                      <a:r>
                        <a:rPr lang="en-US" sz="1400" kern="1200" dirty="0" err="1">
                          <a:solidFill>
                            <a:schemeClr val="dk1"/>
                          </a:solidFill>
                          <a:effectLst/>
                          <a:latin typeface="+mn-lt"/>
                          <a:ea typeface="+mn-ea"/>
                          <a:cs typeface="+mn-cs"/>
                        </a:rPr>
                        <a:t>awww</a:t>
                      </a:r>
                      <a:r>
                        <a:rPr lang="en-US" sz="1400" kern="1200" dirty="0">
                          <a:solidFill>
                            <a:schemeClr val="dk1"/>
                          </a:solidFill>
                          <a:effectLst/>
                          <a:latin typeface="+mn-lt"/>
                          <a:ea typeface="+mn-ea"/>
                          <a:cs typeface="+mn-cs"/>
                        </a:rPr>
                        <a:t>" reactions), develop a multi-task learning model with custom loss functions, and create a web interface that displays predictions with confidence scores and visual explanations. The project covers </a:t>
                      </a:r>
                      <a:r>
                        <a:rPr lang="en-US" sz="1400" b="1" kern="1200" dirty="0">
                          <a:solidFill>
                            <a:schemeClr val="dk1"/>
                          </a:solidFill>
                          <a:effectLst/>
                          <a:latin typeface="+mn-lt"/>
                          <a:ea typeface="+mn-ea"/>
                          <a:cs typeface="+mn-cs"/>
                        </a:rPr>
                        <a:t>the full AI pipeline </a:t>
                      </a:r>
                      <a:r>
                        <a:rPr lang="en-US" sz="1400" kern="1200" dirty="0">
                          <a:solidFill>
                            <a:schemeClr val="dk1"/>
                          </a:solidFill>
                          <a:effectLst/>
                          <a:latin typeface="+mn-lt"/>
                          <a:ea typeface="+mn-ea"/>
                          <a:cs typeface="+mn-cs"/>
                        </a:rPr>
                        <a:t>- from </a:t>
                      </a:r>
                      <a:r>
                        <a:rPr lang="en-US" sz="1400" b="1" kern="1200" dirty="0">
                          <a:solidFill>
                            <a:schemeClr val="dk1"/>
                          </a:solidFill>
                          <a:effectLst/>
                          <a:latin typeface="+mn-lt"/>
                          <a:ea typeface="+mn-ea"/>
                          <a:cs typeface="+mn-cs"/>
                        </a:rPr>
                        <a:t>dataset collection </a:t>
                      </a:r>
                      <a:r>
                        <a:rPr lang="en-US" sz="1400" kern="1200" dirty="0">
                          <a:solidFill>
                            <a:schemeClr val="dk1"/>
                          </a:solidFill>
                          <a:effectLst/>
                          <a:latin typeface="+mn-lt"/>
                          <a:ea typeface="+mn-ea"/>
                          <a:cs typeface="+mn-cs"/>
                        </a:rPr>
                        <a:t>and </a:t>
                      </a:r>
                      <a:r>
                        <a:rPr lang="en-US" sz="1400" b="1" kern="1200" dirty="0">
                          <a:solidFill>
                            <a:schemeClr val="dk1"/>
                          </a:solidFill>
                          <a:effectLst/>
                          <a:latin typeface="+mn-lt"/>
                          <a:ea typeface="+mn-ea"/>
                          <a:cs typeface="+mn-cs"/>
                        </a:rPr>
                        <a:t>model training </a:t>
                      </a:r>
                      <a:r>
                        <a:rPr lang="en-US" sz="1400" kern="1200" dirty="0">
                          <a:solidFill>
                            <a:schemeClr val="dk1"/>
                          </a:solidFill>
                          <a:effectLst/>
                          <a:latin typeface="+mn-lt"/>
                          <a:ea typeface="+mn-ea"/>
                          <a:cs typeface="+mn-cs"/>
                        </a:rPr>
                        <a:t>to performance </a:t>
                      </a:r>
                      <a:r>
                        <a:rPr lang="en-US" sz="1400" b="1" kern="1200" dirty="0">
                          <a:solidFill>
                            <a:schemeClr val="dk1"/>
                          </a:solidFill>
                          <a:effectLst/>
                          <a:latin typeface="+mn-lt"/>
                          <a:ea typeface="+mn-ea"/>
                          <a:cs typeface="+mn-cs"/>
                        </a:rPr>
                        <a:t>evaluation and deployment</a:t>
                      </a:r>
                      <a:r>
                        <a:rPr lang="en-US" sz="1400" kern="1200" dirty="0">
                          <a:solidFill>
                            <a:schemeClr val="dk1"/>
                          </a:solidFill>
                          <a:effectLst/>
                          <a:latin typeface="+mn-lt"/>
                          <a:ea typeface="+mn-ea"/>
                          <a:cs typeface="+mn-cs"/>
                        </a:rPr>
                        <a:t>, while incorporating advanced techniques to handle the complexity of multi-level classification. You'll gain hands-on experience with cutting-edge computer vision concepts while creating a portfolio-worthy application that demonstrates AI capabilities beyond basic image recognition.</a:t>
                      </a:r>
                    </a:p>
                    <a:p>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Basic Requirement</a:t>
                      </a:r>
                      <a:r>
                        <a:rPr lang="en-US" altLang="zh-CN" sz="1400" kern="1200" dirty="0">
                          <a:solidFill>
                            <a:schemeClr val="dk1"/>
                          </a:solidFill>
                          <a:effectLst/>
                          <a:latin typeface="+mn-lt"/>
                          <a:ea typeface="+mn-ea"/>
                          <a:cs typeface="+mn-cs"/>
                        </a:rPr>
                        <a:t>s</a:t>
                      </a:r>
                      <a:r>
                        <a:rPr lang="en-US" sz="1400" kern="1200" dirty="0">
                          <a:solidFill>
                            <a:schemeClr val="dk1"/>
                          </a:solidFill>
                          <a:effectLst/>
                          <a:latin typeface="+mn-lt"/>
                          <a:ea typeface="+mn-ea"/>
                          <a:cs typeface="+mn-cs"/>
                        </a:rPr>
                        <a:t>:</a:t>
                      </a:r>
                    </a:p>
                    <a:p>
                      <a:pPr marL="0" lvl="0" indent="0">
                        <a:buFont typeface="Arial" panose="020B0604020202020204" pitchFamily="34" charset="0"/>
                        <a:buNone/>
                      </a:pPr>
                      <a:r>
                        <a:rPr lang="en-US" sz="1400" kern="1200" dirty="0">
                          <a:solidFill>
                            <a:schemeClr val="dk1"/>
                          </a:solidFill>
                          <a:effectLst/>
                          <a:latin typeface="+mn-lt"/>
                          <a:ea typeface="+mn-ea"/>
                          <a:cs typeface="+mn-cs"/>
                        </a:rPr>
                        <a:t>✔ Python programming</a:t>
                      </a:r>
                    </a:p>
                    <a:p>
                      <a:pPr marL="0" lvl="0" indent="0">
                        <a:buFont typeface="Arial" panose="020B0604020202020204" pitchFamily="34" charset="0"/>
                        <a:buNone/>
                      </a:pPr>
                      <a:r>
                        <a:rPr 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F</a:t>
                      </a:r>
                      <a:r>
                        <a:rPr lang="en-US" sz="1400" kern="1200" dirty="0">
                          <a:solidFill>
                            <a:schemeClr val="dk1"/>
                          </a:solidFill>
                          <a:effectLst/>
                          <a:latin typeface="+mn-lt"/>
                          <a:ea typeface="+mn-ea"/>
                          <a:cs typeface="+mn-cs"/>
                        </a:rPr>
                        <a:t>amiliarity</a:t>
                      </a:r>
                      <a:r>
                        <a:rPr lang="zh-CN" alt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with</a:t>
                      </a:r>
                      <a:r>
                        <a:rPr lang="en-US" sz="1400" kern="1200" dirty="0">
                          <a:solidFill>
                            <a:schemeClr val="dk1"/>
                          </a:solidFill>
                          <a:effectLst/>
                          <a:latin typeface="+mn-lt"/>
                          <a:ea typeface="+mn-ea"/>
                          <a:cs typeface="+mn-cs"/>
                        </a:rPr>
                        <a:t> computer vision </a:t>
                      </a:r>
                      <a:r>
                        <a:rPr lang="en-US" altLang="zh-CN" sz="1400" kern="1200" dirty="0">
                          <a:solidFill>
                            <a:schemeClr val="dk1"/>
                          </a:solidFill>
                          <a:effectLst/>
                          <a:latin typeface="+mn-lt"/>
                          <a:ea typeface="+mn-ea"/>
                          <a:cs typeface="+mn-cs"/>
                        </a:rPr>
                        <a:t>and</a:t>
                      </a:r>
                      <a:r>
                        <a:rPr lang="en-US" sz="1400" kern="1200" dirty="0">
                          <a:solidFill>
                            <a:schemeClr val="dk1"/>
                          </a:solidFill>
                          <a:effectLst/>
                          <a:latin typeface="+mn-lt"/>
                          <a:ea typeface="+mn-ea"/>
                          <a:cs typeface="+mn-cs"/>
                        </a:rPr>
                        <a:t> app development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kern="1200" dirty="0">
                          <a:solidFill>
                            <a:schemeClr val="dk1"/>
                          </a:solidFill>
                          <a:effectLst/>
                          <a:latin typeface="+mn-lt"/>
                          <a:ea typeface="+mn-ea"/>
                          <a:cs typeface="+mn-cs"/>
                        </a:rPr>
                        <a:t>✔ </a:t>
                      </a:r>
                      <a:r>
                        <a:rPr kumimoji="0" lang="en-US" sz="1400" b="0" i="0" u="none" strike="noStrike" kern="1200" cap="none" spc="0" normalizeH="0" baseline="0" noProof="0" dirty="0">
                          <a:ln>
                            <a:noFill/>
                          </a:ln>
                          <a:solidFill>
                            <a:prstClr val="black"/>
                          </a:solidFill>
                          <a:effectLst/>
                          <a:uLnTx/>
                          <a:uFillTx/>
                          <a:latin typeface="+mn-lt"/>
                          <a:ea typeface="+mn-ea"/>
                          <a:cs typeface="+mn-cs"/>
                        </a:rPr>
                        <a:t>Team collaboration &amp; regular meetings</a:t>
                      </a:r>
                      <a:endParaRPr lang="en-US" sz="1400" kern="1200" dirty="0">
                        <a:solidFill>
                          <a:schemeClr val="dk1"/>
                        </a:solidFill>
                        <a:effectLst/>
                        <a:latin typeface="+mn-lt"/>
                        <a:ea typeface="+mn-ea"/>
                        <a:cs typeface="+mn-cs"/>
                      </a:endParaRPr>
                    </a:p>
                    <a:p>
                      <a:pPr marL="0" lvl="0" indent="0">
                        <a:buFont typeface="Arial" panose="020B0604020202020204" pitchFamily="34" charset="0"/>
                        <a:buNone/>
                      </a:pPr>
                      <a:r>
                        <a:rPr lang="en-US" sz="1400" kern="1200" dirty="0">
                          <a:solidFill>
                            <a:schemeClr val="dk1"/>
                          </a:solidFill>
                          <a:effectLst/>
                          <a:latin typeface="+mn-lt"/>
                          <a:ea typeface="+mn-ea"/>
                          <a:cs typeface="+mn-cs"/>
                        </a:rPr>
                        <a:t>✔ Curiosity and enthusiasm for AI &amp; data</a:t>
                      </a: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3223277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20EC65-5D5C-9D07-09B8-4FB85D92F79A}"/>
            </a:ext>
          </a:extLst>
        </p:cNvPr>
        <p:cNvGrpSpPr/>
        <p:nvPr/>
      </p:nvGrpSpPr>
      <p:grpSpPr>
        <a:xfrm>
          <a:off x="0" y="0"/>
          <a:ext cx="0" cy="0"/>
          <a:chOff x="0" y="0"/>
          <a:chExt cx="0" cy="0"/>
        </a:xfrm>
      </p:grpSpPr>
      <p:sp>
        <p:nvSpPr>
          <p:cNvPr id="6" name="Content Placeholder 4">
            <a:extLst>
              <a:ext uri="{FF2B5EF4-FFF2-40B4-BE49-F238E27FC236}">
                <a16:creationId xmlns:a16="http://schemas.microsoft.com/office/drawing/2014/main" id="{25AFD7E4-0886-C3B3-61F2-CDC0088E640A}"/>
              </a:ext>
            </a:extLst>
          </p:cNvPr>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a:extLst>
              <a:ext uri="{FF2B5EF4-FFF2-40B4-BE49-F238E27FC236}">
                <a16:creationId xmlns:a16="http://schemas.microsoft.com/office/drawing/2014/main" id="{9C9F0E9F-C4E5-44F8-2894-75B0537B5794}"/>
              </a:ext>
            </a:extLst>
          </p:cNvPr>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a:extLst>
              <a:ext uri="{FF2B5EF4-FFF2-40B4-BE49-F238E27FC236}">
                <a16:creationId xmlns:a16="http://schemas.microsoft.com/office/drawing/2014/main" id="{D051146C-79B7-86CA-4443-5D028277C41F}"/>
              </a:ext>
            </a:extLst>
          </p:cNvPr>
          <p:cNvGraphicFramePr>
            <a:graphicFrameLocks noGrp="1"/>
          </p:cNvGraphicFramePr>
          <p:nvPr/>
        </p:nvGraphicFramePr>
        <p:xfrm>
          <a:off x="139547" y="1384300"/>
          <a:ext cx="11912905" cy="451612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r>
                        <a:rPr lang="en-GB" sz="1800" b="1" i="0" kern="1200" dirty="0">
                          <a:solidFill>
                            <a:schemeClr val="lt1"/>
                          </a:solidFill>
                          <a:effectLst/>
                          <a:latin typeface="+mn-lt"/>
                          <a:ea typeface="+mn-ea"/>
                          <a:cs typeface="+mn-cs"/>
                        </a:rPr>
                        <a:t>Real or Synthetic? Tools for AI-Generated Content Creation and Identification</a:t>
                      </a:r>
                      <a:endParaRPr lang="fr-FR" sz="1800" b="1" i="0" kern="1200" dirty="0">
                        <a:solidFill>
                          <a:schemeClr val="lt1"/>
                        </a:solidFill>
                        <a:effectLst/>
                        <a:latin typeface="+mn-lt"/>
                        <a:ea typeface="+mn-ea"/>
                        <a:cs typeface="+mn-cs"/>
                      </a:endParaRPr>
                    </a:p>
                  </a:txBody>
                  <a:tcPr/>
                </a:tc>
                <a:extLst>
                  <a:ext uri="{0D108BD9-81ED-4DB2-BD59-A6C34878D82A}">
                    <a16:rowId xmlns:a16="http://schemas.microsoft.com/office/drawing/2014/main" val="2196218305"/>
                  </a:ext>
                </a:extLst>
              </a:tr>
              <a:tr h="370840">
                <a:tc>
                  <a:txBody>
                    <a:bodyPr/>
                    <a:lstStyle/>
                    <a:p>
                      <a:r>
                        <a:rPr lang="en-US" dirty="0"/>
                        <a:t>Project Supervisor: </a:t>
                      </a:r>
                    </a:p>
                  </a:txBody>
                  <a:tcPr/>
                </a:tc>
                <a:tc>
                  <a:txBody>
                    <a:bodyPr/>
                    <a:lstStyle/>
                    <a:p>
                      <a:r>
                        <a:rPr lang="en-US" dirty="0"/>
                        <a:t>Dr. Kayley Xiaoxue Ma</a:t>
                      </a:r>
                    </a:p>
                    <a:p>
                      <a:r>
                        <a:rPr lang="en-US" dirty="0"/>
                        <a:t>(email:  </a:t>
                      </a:r>
                      <a:r>
                        <a:rPr lang="en-US" dirty="0">
                          <a:hlinkClick r:id="rId3"/>
                        </a:rPr>
                        <a:t>kxma@hkmu.edu.hk</a:t>
                      </a:r>
                      <a:r>
                        <a:rPr lang="en-US" dirty="0"/>
                        <a:t>,  Tel:  3120 2717)</a:t>
                      </a:r>
                    </a:p>
                  </a:txBody>
                  <a:tcPr/>
                </a:tc>
                <a:extLst>
                  <a:ext uri="{0D108BD9-81ED-4DB2-BD59-A6C34878D82A}">
                    <a16:rowId xmlns:a16="http://schemas.microsoft.com/office/drawing/2014/main" val="1020335862"/>
                  </a:ext>
                </a:extLst>
              </a:tr>
              <a:tr h="370840">
                <a:tc>
                  <a:txBody>
                    <a:bodyPr/>
                    <a:lstStyle/>
                    <a:p>
                      <a:r>
                        <a:rPr lang="en-US" dirty="0"/>
                        <a:t>Description:</a:t>
                      </a:r>
                    </a:p>
                  </a:txBody>
                  <a:tcPr/>
                </a:tc>
                <a:tc>
                  <a:txBody>
                    <a:bodyPr/>
                    <a:lstStyle/>
                    <a:p>
                      <a:r>
                        <a:rPr lang="en-US" sz="1400" kern="1200" dirty="0">
                          <a:solidFill>
                            <a:schemeClr val="dk1"/>
                          </a:solidFill>
                          <a:effectLst/>
                          <a:latin typeface="+mn-lt"/>
                          <a:ea typeface="+mn-ea"/>
                          <a:cs typeface="+mn-cs"/>
                        </a:rPr>
                        <a:t>The rise of generative AI has created both opportunities and challenges in data authenticity. While synthetic data can augment limited datasets for machine learning, it also raises concerns about misinformation and data pollution. This project explores this duality by letting students investigate either: (1) </a:t>
                      </a:r>
                      <a:r>
                        <a:rPr lang="en-US" sz="1400" b="1" kern="1200" dirty="0">
                          <a:solidFill>
                            <a:schemeClr val="dk1"/>
                          </a:solidFill>
                          <a:effectLst/>
                          <a:latin typeface="+mn-lt"/>
                          <a:ea typeface="+mn-ea"/>
                          <a:cs typeface="+mn-cs"/>
                        </a:rPr>
                        <a:t>AI-assisted data augmentation </a:t>
                      </a:r>
                      <a:r>
                        <a:rPr lang="en-US" sz="1400" kern="1200" dirty="0">
                          <a:solidFill>
                            <a:schemeClr val="dk1"/>
                          </a:solidFill>
                          <a:effectLst/>
                          <a:latin typeface="+mn-lt"/>
                          <a:ea typeface="+mn-ea"/>
                          <a:cs typeface="+mn-cs"/>
                        </a:rPr>
                        <a:t>to enhance real datasets, or (2) </a:t>
                      </a:r>
                      <a:r>
                        <a:rPr lang="en-US" sz="1400" b="1" kern="1200" dirty="0">
                          <a:solidFill>
                            <a:schemeClr val="dk1"/>
                          </a:solidFill>
                          <a:effectLst/>
                          <a:latin typeface="+mn-lt"/>
                          <a:ea typeface="+mn-ea"/>
                          <a:cs typeface="+mn-cs"/>
                        </a:rPr>
                        <a:t>synthetic data detection </a:t>
                      </a:r>
                      <a:r>
                        <a:rPr lang="en-US" sz="1400" kern="1200" dirty="0">
                          <a:solidFill>
                            <a:schemeClr val="dk1"/>
                          </a:solidFill>
                          <a:effectLst/>
                          <a:latin typeface="+mn-lt"/>
                          <a:ea typeface="+mn-ea"/>
                          <a:cs typeface="+mn-cs"/>
                        </a:rPr>
                        <a:t>to identify AI-generated content. Both approaches address critical needs in modern AI development - improving model training while maintaining data integrity.</a:t>
                      </a:r>
                    </a:p>
                    <a:p>
                      <a:endParaRPr lang="en-US" sz="1400" kern="1200" dirty="0">
                        <a:solidFill>
                          <a:schemeClr val="dk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dk1"/>
                          </a:solidFill>
                          <a:effectLst/>
                          <a:latin typeface="+mn-lt"/>
                          <a:ea typeface="+mn-ea"/>
                          <a:cs typeface="+mn-cs"/>
                        </a:rPr>
                        <a:t>Students </a:t>
                      </a:r>
                      <a:r>
                        <a:rPr lang="en-US" altLang="zh-CN" sz="1400" kern="1200" dirty="0">
                          <a:solidFill>
                            <a:schemeClr val="dk1"/>
                          </a:solidFill>
                          <a:effectLst/>
                          <a:latin typeface="+mn-lt"/>
                          <a:ea typeface="+mn-ea"/>
                          <a:cs typeface="+mn-cs"/>
                        </a:rPr>
                        <a:t>will</a:t>
                      </a:r>
                      <a:r>
                        <a:rPr lang="en-US" sz="1400" kern="1200" dirty="0">
                          <a:solidFill>
                            <a:schemeClr val="dk1"/>
                          </a:solidFill>
                          <a:effectLst/>
                          <a:latin typeface="+mn-lt"/>
                          <a:ea typeface="+mn-ea"/>
                          <a:cs typeface="+mn-cs"/>
                        </a:rPr>
                        <a:t> choose one of two tracks:</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b="1" kern="1200" dirty="0">
                          <a:solidFill>
                            <a:schemeClr val="dk1"/>
                          </a:solidFill>
                          <a:effectLst/>
                          <a:latin typeface="+mn-lt"/>
                          <a:ea typeface="+mn-ea"/>
                          <a:cs typeface="+mn-cs"/>
                        </a:rPr>
                        <a:t>Data Augmentation Track</a:t>
                      </a:r>
                      <a:r>
                        <a:rPr lang="en-US" sz="1400" kern="1200" dirty="0">
                          <a:solidFill>
                            <a:schemeClr val="dk1"/>
                          </a:solidFill>
                          <a:effectLst/>
                          <a:latin typeface="+mn-lt"/>
                          <a:ea typeface="+mn-ea"/>
                          <a:cs typeface="+mn-cs"/>
                        </a:rPr>
                        <a:t>: Generate high-quality synthetic data (text or images) to improve model training. Techniques may include GANs for image generation or LLM-based text paraphrasing, with evaluation of how augmented data affects model performance.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b="1" kern="1200" dirty="0">
                          <a:solidFill>
                            <a:schemeClr val="dk1"/>
                          </a:solidFill>
                          <a:effectLst/>
                          <a:latin typeface="+mn-lt"/>
                          <a:ea typeface="+mn-ea"/>
                          <a:cs typeface="+mn-cs"/>
                        </a:rPr>
                        <a:t>Detection</a:t>
                      </a:r>
                      <a:r>
                        <a:rPr lang="en-US" sz="1400" kern="1200" dirty="0">
                          <a:solidFill>
                            <a:schemeClr val="dk1"/>
                          </a:solidFill>
                          <a:effectLst/>
                          <a:latin typeface="+mn-lt"/>
                          <a:ea typeface="+mn-ea"/>
                          <a:cs typeface="+mn-cs"/>
                        </a:rPr>
                        <a:t> </a:t>
                      </a:r>
                      <a:r>
                        <a:rPr lang="en-US" sz="1400" b="1" kern="1200" dirty="0">
                          <a:solidFill>
                            <a:schemeClr val="dk1"/>
                          </a:solidFill>
                          <a:effectLst/>
                          <a:latin typeface="+mn-lt"/>
                          <a:ea typeface="+mn-ea"/>
                          <a:cs typeface="+mn-cs"/>
                        </a:rPr>
                        <a:t>Track</a:t>
                      </a:r>
                      <a:r>
                        <a:rPr lang="en-US" sz="1400" kern="1200" dirty="0">
                          <a:solidFill>
                            <a:schemeClr val="dk1"/>
                          </a:solidFill>
                          <a:effectLst/>
                          <a:latin typeface="+mn-lt"/>
                          <a:ea typeface="+mn-ea"/>
                          <a:cs typeface="+mn-cs"/>
                        </a:rPr>
                        <a:t>: Develop classifiers to distinguish real from synthetic data. For text, this could involve analyzing linguistic artifacts; for images, examining spectral signatures or GAN fingerprints.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400" kern="1200" dirty="0">
                        <a:solidFill>
                          <a:schemeClr val="dk1"/>
                        </a:solidFill>
                        <a:effectLst/>
                        <a:latin typeface="+mn-lt"/>
                        <a:ea typeface="+mn-ea"/>
                        <a:cs typeface="+mn-cs"/>
                      </a:endParaRPr>
                    </a:p>
                    <a:p>
                      <a:r>
                        <a:rPr lang="en-US" sz="1400" kern="1200" dirty="0">
                          <a:solidFill>
                            <a:schemeClr val="dk1"/>
                          </a:solidFill>
                          <a:effectLst/>
                          <a:latin typeface="+mn-lt"/>
                          <a:ea typeface="+mn-ea"/>
                          <a:cs typeface="+mn-cs"/>
                        </a:rPr>
                        <a:t>Requirement</a:t>
                      </a:r>
                      <a:r>
                        <a:rPr lang="en-US" altLang="zh-CN" sz="1400" kern="1200" dirty="0">
                          <a:solidFill>
                            <a:schemeClr val="dk1"/>
                          </a:solidFill>
                          <a:effectLst/>
                          <a:latin typeface="+mn-lt"/>
                          <a:ea typeface="+mn-ea"/>
                          <a:cs typeface="+mn-cs"/>
                        </a:rPr>
                        <a:t>s</a:t>
                      </a:r>
                      <a:r>
                        <a:rPr lang="zh-CN" alt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and</a:t>
                      </a:r>
                      <a:r>
                        <a:rPr lang="zh-CN" alt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Suggestions</a:t>
                      </a:r>
                      <a:r>
                        <a:rPr lang="en-US" sz="1400" kern="1200" dirty="0">
                          <a:solidFill>
                            <a:schemeClr val="dk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kern="1200" dirty="0">
                          <a:solidFill>
                            <a:schemeClr val="dk1"/>
                          </a:solidFill>
                          <a:effectLst/>
                          <a:latin typeface="+mn-lt"/>
                          <a:ea typeface="+mn-ea"/>
                          <a:cs typeface="+mn-cs"/>
                        </a:rPr>
                        <a:t>✔ NLP techniques (for text)</a:t>
                      </a:r>
                      <a:r>
                        <a:rPr lang="zh-CN" alt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and</a:t>
                      </a:r>
                      <a:r>
                        <a:rPr lang="zh-CN" alt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c</a:t>
                      </a:r>
                      <a:r>
                        <a:rPr lang="en-US" sz="1400" kern="1200" dirty="0">
                          <a:solidFill>
                            <a:schemeClr val="dk1"/>
                          </a:solidFill>
                          <a:effectLst/>
                          <a:latin typeface="+mn-lt"/>
                          <a:ea typeface="+mn-ea"/>
                          <a:cs typeface="+mn-cs"/>
                        </a:rPr>
                        <a:t>omputer vision fundamentals (for image)</a:t>
                      </a:r>
                      <a:br>
                        <a:rPr lang="en-US" sz="1400" kern="1200" dirty="0">
                          <a:solidFill>
                            <a:schemeClr val="dk1"/>
                          </a:solidFill>
                          <a:effectLst/>
                          <a:latin typeface="+mn-lt"/>
                          <a:ea typeface="+mn-ea"/>
                          <a:cs typeface="+mn-cs"/>
                        </a:rPr>
                      </a:br>
                      <a:r>
                        <a:rPr lang="en-US" sz="1400" kern="1200" dirty="0">
                          <a:solidFill>
                            <a:schemeClr val="dk1"/>
                          </a:solidFill>
                          <a:effectLst/>
                          <a:latin typeface="+mn-lt"/>
                          <a:ea typeface="+mn-ea"/>
                          <a:cs typeface="+mn-cs"/>
                        </a:rPr>
                        <a:t>✔</a:t>
                      </a:r>
                      <a:r>
                        <a:rPr lang="zh-CN" altLang="en-US" sz="1400" kern="1200" dirty="0">
                          <a:solidFill>
                            <a:schemeClr val="dk1"/>
                          </a:solidFill>
                          <a:effectLst/>
                          <a:latin typeface="+mn-lt"/>
                          <a:ea typeface="+mn-ea"/>
                          <a:cs typeface="+mn-cs"/>
                        </a:rPr>
                        <a:t> </a:t>
                      </a:r>
                      <a:r>
                        <a:rPr lang="en-US" sz="1400" kern="1200" dirty="0">
                          <a:solidFill>
                            <a:schemeClr val="dk1"/>
                          </a:solidFill>
                          <a:effectLst/>
                          <a:latin typeface="+mn-lt"/>
                          <a:ea typeface="+mn-ea"/>
                          <a:cs typeface="+mn-cs"/>
                        </a:rPr>
                        <a:t>No GPU needed - all work will use optimized models (e.g., </a:t>
                      </a:r>
                      <a:r>
                        <a:rPr lang="en-US" sz="1400" kern="1200" dirty="0" err="1">
                          <a:solidFill>
                            <a:schemeClr val="dk1"/>
                          </a:solidFill>
                          <a:effectLst/>
                          <a:latin typeface="+mn-lt"/>
                          <a:ea typeface="+mn-ea"/>
                          <a:cs typeface="+mn-cs"/>
                        </a:rPr>
                        <a:t>DistilBERT</a:t>
                      </a:r>
                      <a:r>
                        <a:rPr lang="en-US" sz="1400" kern="1200" dirty="0">
                          <a:solidFill>
                            <a:schemeClr val="dk1"/>
                          </a:solidFill>
                          <a:effectLst/>
                          <a:latin typeface="+mn-lt"/>
                          <a:ea typeface="+mn-ea"/>
                          <a:cs typeface="+mn-cs"/>
                        </a:rPr>
                        <a:t>, </a:t>
                      </a:r>
                      <a:r>
                        <a:rPr lang="en-US" sz="1400" kern="1200" dirty="0" err="1">
                          <a:solidFill>
                            <a:schemeClr val="dk1"/>
                          </a:solidFill>
                          <a:effectLst/>
                          <a:latin typeface="+mn-lt"/>
                          <a:ea typeface="+mn-ea"/>
                          <a:cs typeface="+mn-cs"/>
                        </a:rPr>
                        <a:t>TinyGAN</a:t>
                      </a:r>
                      <a:r>
                        <a:rPr lang="en-US" sz="1400" kern="1200" dirty="0">
                          <a:solidFill>
                            <a:schemeClr val="dk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kern="1200" dirty="0">
                          <a:solidFill>
                            <a:schemeClr val="dk1"/>
                          </a:solidFill>
                          <a:effectLst/>
                          <a:latin typeface="+mn-lt"/>
                          <a:ea typeface="+mn-ea"/>
                          <a:cs typeface="+mn-cs"/>
                        </a:rPr>
                        <a:t>✔</a:t>
                      </a:r>
                      <a:r>
                        <a:rPr lang="zh-CN" altLang="en-US" sz="1400" kern="1200" dirty="0">
                          <a:solidFill>
                            <a:schemeClr val="dk1"/>
                          </a:solidFill>
                          <a:effectLst/>
                          <a:latin typeface="+mn-lt"/>
                          <a:ea typeface="+mn-ea"/>
                          <a:cs typeface="+mn-cs"/>
                        </a:rPr>
                        <a:t> </a:t>
                      </a:r>
                      <a:r>
                        <a:rPr lang="en-US" altLang="zh-CN" sz="1400" kern="1200" dirty="0">
                          <a:solidFill>
                            <a:schemeClr val="dk1"/>
                          </a:solidFill>
                          <a:effectLst/>
                          <a:latin typeface="+mn-lt"/>
                          <a:ea typeface="+mn-ea"/>
                          <a:cs typeface="+mn-cs"/>
                        </a:rPr>
                        <a:t>C</a:t>
                      </a:r>
                      <a:r>
                        <a:rPr lang="en-US" sz="1400" kern="1200" dirty="0">
                          <a:solidFill>
                            <a:schemeClr val="dk1"/>
                          </a:solidFill>
                          <a:effectLst/>
                          <a:latin typeface="+mn-lt"/>
                          <a:ea typeface="+mn-ea"/>
                          <a:cs typeface="+mn-cs"/>
                        </a:rPr>
                        <a:t>urious about either creative data generation or forensic analysis of AI outputs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400" kern="1200" dirty="0">
                          <a:solidFill>
                            <a:schemeClr val="dk1"/>
                          </a:solidFill>
                          <a:effectLst/>
                          <a:latin typeface="+mn-lt"/>
                          <a:ea typeface="+mn-ea"/>
                          <a:cs typeface="+mn-cs"/>
                        </a:rPr>
                        <a:t>✔ </a:t>
                      </a:r>
                      <a:r>
                        <a:rPr kumimoji="0" lang="en-US" sz="1400" b="0" i="0" u="none" strike="noStrike" kern="1200" cap="none" spc="0" normalizeH="0" baseline="0" noProof="0" dirty="0">
                          <a:ln>
                            <a:noFill/>
                          </a:ln>
                          <a:solidFill>
                            <a:prstClr val="black"/>
                          </a:solidFill>
                          <a:effectLst/>
                          <a:uLnTx/>
                          <a:uFillTx/>
                          <a:latin typeface="+mn-lt"/>
                          <a:ea typeface="+mn-ea"/>
                          <a:cs typeface="+mn-cs"/>
                        </a:rPr>
                        <a:t>Team collaboration &amp; regular meetings</a:t>
                      </a:r>
                      <a:endParaRPr lang="en-US" sz="1400" kern="1200" dirty="0">
                        <a:solidFill>
                          <a:schemeClr val="dk1"/>
                        </a:solidFill>
                        <a:effectLst/>
                        <a:latin typeface="+mn-lt"/>
                        <a:ea typeface="+mn-ea"/>
                        <a:cs typeface="+mn-cs"/>
                      </a:endParaRP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2129654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48955" y="1257296"/>
          <a:ext cx="11912905" cy="430276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r>
                        <a:rPr lang="en-US" sz="1800" b="1" i="0" kern="1200" dirty="0">
                          <a:solidFill>
                            <a:schemeClr val="lt1"/>
                          </a:solidFill>
                          <a:effectLst/>
                          <a:latin typeface="+mn-lt"/>
                          <a:ea typeface="+mn-ea"/>
                          <a:cs typeface="+mn-cs"/>
                        </a:rPr>
                        <a:t>AI-Assisted Chatbot for Streamlined Software Requirements Gathering</a:t>
                      </a:r>
                      <a:endParaRPr lang="en-US" sz="1800" b="0" i="0" kern="1200" dirty="0">
                        <a:solidFill>
                          <a:schemeClr val="lt1"/>
                        </a:solidFill>
                        <a:effectLst/>
                        <a:latin typeface="+mn-lt"/>
                        <a:ea typeface="+mn-ea"/>
                        <a:cs typeface="+mn-cs"/>
                      </a:endParaRPr>
                    </a:p>
                  </a:txBody>
                  <a:tcPr/>
                </a:tc>
                <a:extLst>
                  <a:ext uri="{0D108BD9-81ED-4DB2-BD59-A6C34878D82A}">
                    <a16:rowId xmlns:a16="http://schemas.microsoft.com/office/drawing/2014/main" val="2196218305"/>
                  </a:ext>
                </a:extLst>
              </a:tr>
              <a:tr h="548644">
                <a:tc>
                  <a:txBody>
                    <a:bodyPr/>
                    <a:lstStyle/>
                    <a:p>
                      <a:r>
                        <a:rPr lang="en-US" dirty="0"/>
                        <a:t>Project Supervisor: </a:t>
                      </a:r>
                    </a:p>
                  </a:txBody>
                  <a:tcPr/>
                </a:tc>
                <a:tc>
                  <a:txBody>
                    <a:bodyPr/>
                    <a:lstStyle/>
                    <a:p>
                      <a:r>
                        <a:rPr lang="en-US" dirty="0"/>
                        <a:t>Dr. Yishu Li</a:t>
                      </a:r>
                    </a:p>
                    <a:p>
                      <a:r>
                        <a:rPr lang="en-US" dirty="0"/>
                        <a:t>(email:  </a:t>
                      </a:r>
                      <a:r>
                        <a:rPr lang="en-US" dirty="0">
                          <a:hlinkClick r:id="rId3"/>
                        </a:rPr>
                        <a:t>sliy@hkmu.edu.hk</a:t>
                      </a:r>
                      <a:r>
                        <a:rPr lang="en-US" baseline="0" dirty="0"/>
                        <a:t> </a:t>
                      </a:r>
                      <a:r>
                        <a:rPr lang="en-US" dirty="0"/>
                        <a:t>,  Tel:  3120 2699)</a:t>
                      </a:r>
                    </a:p>
                  </a:txBody>
                  <a:tcPr/>
                </a:tc>
                <a:extLst>
                  <a:ext uri="{0D108BD9-81ED-4DB2-BD59-A6C34878D82A}">
                    <a16:rowId xmlns:a16="http://schemas.microsoft.com/office/drawing/2014/main" val="1020335862"/>
                  </a:ext>
                </a:extLst>
              </a:tr>
              <a:tr h="370840">
                <a:tc>
                  <a:txBody>
                    <a:bodyPr/>
                    <a:lstStyle/>
                    <a:p>
                      <a:r>
                        <a:rPr lang="en-US" sz="1400" kern="1200" dirty="0">
                          <a:solidFill>
                            <a:schemeClr val="dk1"/>
                          </a:solidFill>
                          <a:latin typeface="+mn-lt"/>
                          <a:ea typeface="+mn-ea"/>
                          <a:cs typeface="+mn-cs"/>
                        </a:rPr>
                        <a:t>Description:</a:t>
                      </a:r>
                    </a:p>
                  </a:txBody>
                  <a:tcPr/>
                </a:tc>
                <a:tc>
                  <a:txBody>
                    <a:bodyPr/>
                    <a:lstStyle/>
                    <a:p>
                      <a:r>
                        <a:rPr lang="en-US" sz="1400" kern="1200" dirty="0">
                          <a:solidFill>
                            <a:schemeClr val="dk1"/>
                          </a:solidFill>
                          <a:latin typeface="+mn-lt"/>
                          <a:ea typeface="+mn-ea"/>
                          <a:cs typeface="+mn-cs"/>
                        </a:rPr>
                        <a:t>In the software development lifecycle, requirements elicitation is a critical but challenging phase. Traditional methods (interviews, surveys, workshops) are labor-intensive, inefficient, and often lead to miscommunication or incomplete specifications.</a:t>
                      </a:r>
                    </a:p>
                    <a:p>
                      <a:endParaRPr lang="en-US" sz="1400" kern="1200" dirty="0">
                        <a:solidFill>
                          <a:schemeClr val="dk1"/>
                        </a:solidFill>
                        <a:latin typeface="+mn-lt"/>
                        <a:ea typeface="+mn-ea"/>
                        <a:cs typeface="+mn-cs"/>
                      </a:endParaRPr>
                    </a:p>
                    <a:p>
                      <a:pPr marL="0" indent="0">
                        <a:buFont typeface="Arial" panose="020B0604020202020204" pitchFamily="34" charset="0"/>
                        <a:buNone/>
                      </a:pPr>
                      <a:r>
                        <a:rPr lang="en-US" sz="1400" kern="1200" dirty="0">
                          <a:solidFill>
                            <a:schemeClr val="dk1"/>
                          </a:solidFill>
                          <a:latin typeface="+mn-lt"/>
                          <a:ea typeface="+mn-ea"/>
                          <a:cs typeface="+mn-cs"/>
                        </a:rPr>
                        <a:t>An AI-assisted chatbot can enhance this process by: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dirty="0">
                          <a:solidFill>
                            <a:schemeClr val="dk1"/>
                          </a:solidFill>
                          <a:latin typeface="+mn-lt"/>
                          <a:ea typeface="+mn-ea"/>
                          <a:cs typeface="+mn-cs"/>
                        </a:rPr>
                        <a:t>Automating structured dialogues with stakeholders.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kern="1200" dirty="0">
                          <a:solidFill>
                            <a:schemeClr val="dk1"/>
                          </a:solidFill>
                          <a:latin typeface="+mn-lt"/>
                          <a:ea typeface="+mn-ea"/>
                          <a:cs typeface="+mn-cs"/>
                        </a:rPr>
                        <a:t>Flagging incomplete or ambiguous responses in real-time.</a:t>
                      </a:r>
                    </a:p>
                    <a:p>
                      <a:pPr marL="285750" indent="-285750">
                        <a:buFont typeface="Arial" panose="020B0604020202020204" pitchFamily="34" charset="0"/>
                        <a:buChar char="•"/>
                      </a:pPr>
                      <a:r>
                        <a:rPr lang="en-US" sz="1400" kern="1200" dirty="0">
                          <a:solidFill>
                            <a:schemeClr val="dk1"/>
                          </a:solidFill>
                          <a:latin typeface="+mn-lt"/>
                          <a:ea typeface="+mn-ea"/>
                          <a:cs typeface="+mn-cs"/>
                        </a:rPr>
                        <a:t>Compiling inputs into organized formats (e.g., feature lists, use cases).</a:t>
                      </a:r>
                    </a:p>
                    <a:p>
                      <a:pPr marL="0" indent="0">
                        <a:buFont typeface="Arial" panose="020B0604020202020204" pitchFamily="34" charset="0"/>
                        <a:buNone/>
                      </a:pPr>
                      <a:r>
                        <a:rPr lang="en-US" sz="1400" kern="1200" dirty="0">
                          <a:solidFill>
                            <a:schemeClr val="dk1"/>
                          </a:solidFill>
                          <a:latin typeface="+mn-lt"/>
                          <a:ea typeface="+mn-ea"/>
                          <a:cs typeface="+mn-cs"/>
                        </a:rPr>
                        <a:t>By leveraging advancements in AI and NLP, this project aligns with emerging trends in AI-driven Software Engineering, where conversational agents automate repetitive tasks while improving accuracy and efficiency. </a:t>
                      </a:r>
                      <a:br>
                        <a:rPr lang="en-US" sz="1400" dirty="0"/>
                      </a:br>
                      <a:endParaRPr lang="en-US" sz="1400" kern="1200" dirty="0">
                        <a:solidFill>
                          <a:schemeClr val="dk1"/>
                        </a:solidFill>
                        <a:latin typeface="+mn-lt"/>
                        <a:ea typeface="+mn-ea"/>
                        <a:cs typeface="+mn-cs"/>
                      </a:endParaRPr>
                    </a:p>
                    <a:p>
                      <a:pPr marL="0" indent="0">
                        <a:buFont typeface="Arial" panose="020B0604020202020204" pitchFamily="34" charset="0"/>
                        <a:buNone/>
                      </a:pPr>
                      <a:r>
                        <a:rPr lang="en-US" sz="1400" kern="1200" dirty="0">
                          <a:solidFill>
                            <a:schemeClr val="dk1"/>
                          </a:solidFill>
                          <a:latin typeface="+mn-lt"/>
                          <a:ea typeface="+mn-ea"/>
                          <a:cs typeface="+mn-cs"/>
                        </a:rPr>
                        <a:t>Tech Stack Suggestions</a:t>
                      </a:r>
                    </a:p>
                    <a:p>
                      <a:pPr marL="285750" indent="-285750">
                        <a:buFont typeface="Wingdings" panose="05000000000000000000" pitchFamily="2" charset="2"/>
                        <a:buChar char="Ø"/>
                      </a:pPr>
                      <a:r>
                        <a:rPr lang="en-US" sz="1400" kern="1200" dirty="0">
                          <a:solidFill>
                            <a:schemeClr val="dk1"/>
                          </a:solidFill>
                          <a:latin typeface="+mn-lt"/>
                          <a:ea typeface="+mn-ea"/>
                          <a:cs typeface="+mn-cs"/>
                        </a:rPr>
                        <a:t>Backend: Python (</a:t>
                      </a:r>
                      <a:r>
                        <a:rPr lang="en-US" sz="1400" kern="1200" dirty="0" err="1">
                          <a:solidFill>
                            <a:schemeClr val="dk1"/>
                          </a:solidFill>
                          <a:latin typeface="+mn-lt"/>
                          <a:ea typeface="+mn-ea"/>
                          <a:cs typeface="+mn-cs"/>
                        </a:rPr>
                        <a:t>FastAPI</a:t>
                      </a:r>
                      <a:r>
                        <a:rPr lang="en-US" sz="1400" kern="1200" dirty="0">
                          <a:solidFill>
                            <a:schemeClr val="dk1"/>
                          </a:solidFill>
                          <a:latin typeface="+mn-lt"/>
                          <a:ea typeface="+mn-ea"/>
                          <a:cs typeface="+mn-cs"/>
                        </a:rPr>
                        <a:t>, Flask)</a:t>
                      </a:r>
                    </a:p>
                    <a:p>
                      <a:pPr marL="285750" indent="-285750">
                        <a:buFont typeface="Wingdings" panose="05000000000000000000" pitchFamily="2" charset="2"/>
                        <a:buChar char="Ø"/>
                      </a:pPr>
                      <a:r>
                        <a:rPr lang="en-US" sz="1400" kern="1200" dirty="0">
                          <a:solidFill>
                            <a:schemeClr val="dk1"/>
                          </a:solidFill>
                          <a:latin typeface="+mn-lt"/>
                          <a:ea typeface="+mn-ea"/>
                          <a:cs typeface="+mn-cs"/>
                        </a:rPr>
                        <a:t>NLP: NLTK; LLM APIs (for smarter responses)</a:t>
                      </a:r>
                    </a:p>
                    <a:p>
                      <a:pPr marL="285750" indent="-285750">
                        <a:buFont typeface="Wingdings" panose="05000000000000000000" pitchFamily="2" charset="2"/>
                        <a:buChar char="Ø"/>
                      </a:pPr>
                      <a:r>
                        <a:rPr lang="en-US" sz="1400" kern="1200" dirty="0">
                          <a:solidFill>
                            <a:schemeClr val="dk1"/>
                          </a:solidFill>
                          <a:latin typeface="+mn-lt"/>
                          <a:ea typeface="+mn-ea"/>
                          <a:cs typeface="+mn-cs"/>
                        </a:rPr>
                        <a:t>Frontend: React.js (for a web-based chatbot)</a:t>
                      </a:r>
                    </a:p>
                    <a:p>
                      <a:pPr marL="285750" indent="-285750">
                        <a:buFont typeface="Wingdings" panose="05000000000000000000" pitchFamily="2" charset="2"/>
                        <a:buChar char="Ø"/>
                      </a:pPr>
                      <a:r>
                        <a:rPr lang="en-US" sz="1400" kern="1200" dirty="0">
                          <a:solidFill>
                            <a:schemeClr val="dk1"/>
                          </a:solidFill>
                          <a:latin typeface="+mn-lt"/>
                          <a:ea typeface="+mn-ea"/>
                          <a:cs typeface="+mn-cs"/>
                        </a:rPr>
                        <a:t>Database: SQLite</a:t>
                      </a: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1049883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48955" y="1257296"/>
          <a:ext cx="11912905" cy="430276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r>
                        <a:rPr lang="en-US" sz="1800" b="1" i="0" kern="1200" dirty="0">
                          <a:solidFill>
                            <a:schemeClr val="lt1"/>
                          </a:solidFill>
                          <a:effectLst/>
                          <a:latin typeface="+mn-lt"/>
                          <a:ea typeface="+mn-ea"/>
                          <a:cs typeface="+mn-cs"/>
                        </a:rPr>
                        <a:t>Intelligent Financial Market Analysis Platform</a:t>
                      </a:r>
                      <a:endParaRPr lang="en-US" sz="1800" b="0" i="0" kern="1200" dirty="0">
                        <a:solidFill>
                          <a:schemeClr val="lt1"/>
                        </a:solidFill>
                        <a:effectLst/>
                        <a:latin typeface="+mn-lt"/>
                        <a:ea typeface="+mn-ea"/>
                        <a:cs typeface="+mn-cs"/>
                      </a:endParaRPr>
                    </a:p>
                  </a:txBody>
                  <a:tcPr/>
                </a:tc>
                <a:extLst>
                  <a:ext uri="{0D108BD9-81ED-4DB2-BD59-A6C34878D82A}">
                    <a16:rowId xmlns:a16="http://schemas.microsoft.com/office/drawing/2014/main" val="2196218305"/>
                  </a:ext>
                </a:extLst>
              </a:tr>
              <a:tr h="548644">
                <a:tc>
                  <a:txBody>
                    <a:bodyPr/>
                    <a:lstStyle/>
                    <a:p>
                      <a:r>
                        <a:rPr lang="en-US" dirty="0"/>
                        <a:t>Project Supervisor: </a:t>
                      </a:r>
                    </a:p>
                  </a:txBody>
                  <a:tcPr/>
                </a:tc>
                <a:tc>
                  <a:txBody>
                    <a:bodyPr/>
                    <a:lstStyle/>
                    <a:p>
                      <a:r>
                        <a:rPr lang="en-US" dirty="0"/>
                        <a:t>Dr. Yishu Li</a:t>
                      </a:r>
                    </a:p>
                    <a:p>
                      <a:r>
                        <a:rPr lang="en-US" dirty="0"/>
                        <a:t>(email:  </a:t>
                      </a:r>
                      <a:r>
                        <a:rPr lang="en-US" dirty="0">
                          <a:hlinkClick r:id="rId3"/>
                        </a:rPr>
                        <a:t>sliy@hkmu.edu.hk</a:t>
                      </a:r>
                      <a:r>
                        <a:rPr lang="en-US" baseline="0" dirty="0"/>
                        <a:t> </a:t>
                      </a:r>
                      <a:r>
                        <a:rPr lang="en-US" dirty="0"/>
                        <a:t>,  Tel:  3120 2699)</a:t>
                      </a:r>
                    </a:p>
                  </a:txBody>
                  <a:tcPr/>
                </a:tc>
                <a:extLst>
                  <a:ext uri="{0D108BD9-81ED-4DB2-BD59-A6C34878D82A}">
                    <a16:rowId xmlns:a16="http://schemas.microsoft.com/office/drawing/2014/main" val="1020335862"/>
                  </a:ext>
                </a:extLst>
              </a:tr>
              <a:tr h="370840">
                <a:tc>
                  <a:txBody>
                    <a:bodyPr/>
                    <a:lstStyle/>
                    <a:p>
                      <a:r>
                        <a:rPr lang="en-US" sz="1400" kern="1200" dirty="0">
                          <a:solidFill>
                            <a:schemeClr val="dk1"/>
                          </a:solidFill>
                          <a:latin typeface="+mn-lt"/>
                          <a:ea typeface="+mn-ea"/>
                          <a:cs typeface="+mn-cs"/>
                        </a:rPr>
                        <a:t>Description:</a:t>
                      </a:r>
                    </a:p>
                  </a:txBody>
                  <a:tcPr/>
                </a:tc>
                <a:tc>
                  <a:txBody>
                    <a:bodyPr/>
                    <a:lstStyle/>
                    <a:p>
                      <a:pPr marL="0" indent="0">
                        <a:buFont typeface="Arial" panose="020B0604020202020204" pitchFamily="34" charset="0"/>
                        <a:buNone/>
                      </a:pPr>
                      <a:r>
                        <a:rPr lang="en-US" sz="1400" kern="1200" dirty="0">
                          <a:solidFill>
                            <a:schemeClr val="dk1"/>
                          </a:solidFill>
                          <a:latin typeface="+mn-lt"/>
                          <a:ea typeface="+mn-ea"/>
                          <a:cs typeface="+mn-cs"/>
                        </a:rPr>
                        <a:t>Financial markets generate vast amounts of complex, time-sensitive data, making them ideal for AI/ML applications. While perfect prediction remains impossible, data-driven insights can help investors, analysts, and researchers identify trends, assess risks, and optimize decision-making.</a:t>
                      </a:r>
                    </a:p>
                    <a:p>
                      <a:pPr marL="0" indent="0">
                        <a:buFont typeface="Arial" panose="020B0604020202020204" pitchFamily="34" charset="0"/>
                        <a:buNone/>
                      </a:pPr>
                      <a:endParaRPr lang="en-US" sz="1400" kern="1200" dirty="0">
                        <a:solidFill>
                          <a:schemeClr val="dk1"/>
                        </a:solidFill>
                        <a:latin typeface="+mn-lt"/>
                        <a:ea typeface="+mn-ea"/>
                        <a:cs typeface="+mn-cs"/>
                      </a:endParaRPr>
                    </a:p>
                    <a:p>
                      <a:pPr marL="285750" indent="-285750" algn="l" defTabSz="914400" rtl="0" eaLnBrk="1" latinLnBrk="0" hangingPunct="1">
                        <a:buFont typeface="Arial" panose="020B0604020202020204" pitchFamily="34" charset="0"/>
                        <a:buChar char="•"/>
                      </a:pPr>
                      <a:r>
                        <a:rPr lang="en-US" sz="1400" kern="1200" dirty="0">
                          <a:solidFill>
                            <a:schemeClr val="dk1"/>
                          </a:solidFill>
                          <a:latin typeface="+mn-lt"/>
                          <a:ea typeface="+mn-ea"/>
                          <a:cs typeface="+mn-cs"/>
                        </a:rPr>
                        <a:t>This project develops a flexible analytics platform that:</a:t>
                      </a:r>
                    </a:p>
                    <a:p>
                      <a:pPr marL="285750" indent="-285750" algn="l" defTabSz="914400" rtl="0" eaLnBrk="1" latinLnBrk="0" hangingPunct="1">
                        <a:buFont typeface="Arial" panose="020B0604020202020204" pitchFamily="34" charset="0"/>
                        <a:buChar char="•"/>
                      </a:pPr>
                      <a:r>
                        <a:rPr lang="en-US" sz="1400" kern="1200" dirty="0">
                          <a:solidFill>
                            <a:schemeClr val="dk1"/>
                          </a:solidFill>
                          <a:latin typeface="+mn-lt"/>
                          <a:ea typeface="+mn-ea"/>
                          <a:cs typeface="+mn-cs"/>
                        </a:rPr>
                        <a:t>Collect real-time and historical data from financial APIs and data providers</a:t>
                      </a:r>
                    </a:p>
                    <a:p>
                      <a:pPr marL="285750" indent="-285750" algn="l" defTabSz="914400" rtl="0" eaLnBrk="1" latinLnBrk="0" hangingPunct="1">
                        <a:buFont typeface="Arial" panose="020B0604020202020204" pitchFamily="34" charset="0"/>
                        <a:buChar char="•"/>
                      </a:pPr>
                      <a:r>
                        <a:rPr lang="en-US" sz="1400" kern="1200" dirty="0">
                          <a:solidFill>
                            <a:schemeClr val="dk1"/>
                          </a:solidFill>
                          <a:latin typeface="+mn-lt"/>
                          <a:ea typeface="+mn-ea"/>
                          <a:cs typeface="+mn-cs"/>
                        </a:rPr>
                        <a:t>Use statistical methods and ML models to analyze data, identify patterns, and generate predictions.</a:t>
                      </a:r>
                    </a:p>
                    <a:p>
                      <a:pPr marL="285750" indent="-285750" algn="l" defTabSz="914400" rtl="0" eaLnBrk="1" latinLnBrk="0" hangingPunct="1">
                        <a:buFont typeface="Arial" panose="020B0604020202020204" pitchFamily="34" charset="0"/>
                        <a:buChar char="•"/>
                      </a:pPr>
                      <a:r>
                        <a:rPr lang="en-US" sz="1400" kern="1200" dirty="0">
                          <a:solidFill>
                            <a:schemeClr val="dk1"/>
                          </a:solidFill>
                          <a:latin typeface="+mn-lt"/>
                          <a:ea typeface="+mn-ea"/>
                          <a:cs typeface="+mn-cs"/>
                        </a:rPr>
                        <a:t>Provide actionable outputs such as trading signals, risk assessments, and market trend analysis.</a:t>
                      </a:r>
                    </a:p>
                    <a:p>
                      <a:pPr marL="285750" indent="-285750" algn="l" defTabSz="914400" rtl="0" eaLnBrk="1" latinLnBrk="0" hangingPunct="1">
                        <a:buFont typeface="Arial" panose="020B0604020202020204" pitchFamily="34" charset="0"/>
                        <a:buChar char="•"/>
                      </a:pPr>
                      <a:r>
                        <a:rPr lang="en-US" sz="1400" kern="1200" dirty="0">
                          <a:solidFill>
                            <a:schemeClr val="dk1"/>
                          </a:solidFill>
                          <a:latin typeface="+mn-lt"/>
                          <a:ea typeface="+mn-ea"/>
                          <a:cs typeface="+mn-cs"/>
                        </a:rPr>
                        <a:t>Offer an interactive, web-based dashboard for data visualization, trend monitoring, and alert notifications.</a:t>
                      </a:r>
                    </a:p>
                    <a:p>
                      <a:pPr marL="285750" indent="-285750" algn="l" defTabSz="914400" rtl="0" eaLnBrk="1" latinLnBrk="0" hangingPunct="1">
                        <a:buFont typeface="Arial" panose="020B0604020202020204" pitchFamily="34" charset="0"/>
                        <a:buChar char="•"/>
                      </a:pPr>
                      <a:endParaRPr lang="en-US" sz="1400" kern="1200" dirty="0">
                        <a:solidFill>
                          <a:schemeClr val="dk1"/>
                        </a:solidFill>
                        <a:latin typeface="+mn-lt"/>
                        <a:ea typeface="+mn-ea"/>
                        <a:cs typeface="+mn-cs"/>
                      </a:endParaRPr>
                    </a:p>
                    <a:p>
                      <a:pPr marL="0" indent="0">
                        <a:buFont typeface="Arial" panose="020B0604020202020204" pitchFamily="34" charset="0"/>
                        <a:buNone/>
                      </a:pPr>
                      <a:r>
                        <a:rPr lang="en-US" sz="1400" kern="1200" dirty="0">
                          <a:solidFill>
                            <a:schemeClr val="dk1"/>
                          </a:solidFill>
                          <a:latin typeface="+mn-lt"/>
                          <a:ea typeface="+mn-ea"/>
                          <a:cs typeface="+mn-cs"/>
                        </a:rPr>
                        <a:t>Tech Stack Suggestions</a:t>
                      </a:r>
                    </a:p>
                    <a:p>
                      <a:pPr marL="285750" indent="-285750">
                        <a:buFont typeface="Wingdings" panose="05000000000000000000" pitchFamily="2" charset="2"/>
                        <a:buChar char="Ø"/>
                      </a:pPr>
                      <a:r>
                        <a:rPr lang="en-US" sz="1400" kern="1200" dirty="0">
                          <a:solidFill>
                            <a:schemeClr val="dk1"/>
                          </a:solidFill>
                          <a:latin typeface="+mn-lt"/>
                          <a:ea typeface="+mn-ea"/>
                          <a:cs typeface="+mn-cs"/>
                        </a:rPr>
                        <a:t>Backend: Python (Flask/</a:t>
                      </a:r>
                      <a:r>
                        <a:rPr lang="en-US" sz="1400" kern="1200" dirty="0" err="1">
                          <a:solidFill>
                            <a:schemeClr val="dk1"/>
                          </a:solidFill>
                          <a:latin typeface="+mn-lt"/>
                          <a:ea typeface="+mn-ea"/>
                          <a:cs typeface="+mn-cs"/>
                        </a:rPr>
                        <a:t>FastAPI</a:t>
                      </a:r>
                      <a:r>
                        <a:rPr lang="en-US" sz="1400" kern="1200" dirty="0">
                          <a:solidFill>
                            <a:schemeClr val="dk1"/>
                          </a:solidFill>
                          <a:latin typeface="+mn-lt"/>
                          <a:ea typeface="+mn-ea"/>
                          <a:cs typeface="+mn-cs"/>
                        </a:rPr>
                        <a:t>)</a:t>
                      </a:r>
                    </a:p>
                    <a:p>
                      <a:pPr marL="285750" indent="-285750">
                        <a:buFont typeface="Wingdings" panose="05000000000000000000" pitchFamily="2" charset="2"/>
                        <a:buChar char="Ø"/>
                      </a:pPr>
                      <a:r>
                        <a:rPr lang="en-US" sz="1400" kern="1200" dirty="0">
                          <a:solidFill>
                            <a:schemeClr val="dk1"/>
                          </a:solidFill>
                          <a:latin typeface="+mn-lt"/>
                          <a:ea typeface="+mn-ea"/>
                          <a:cs typeface="+mn-cs"/>
                        </a:rPr>
                        <a:t>ML Models: TensorFlow/</a:t>
                      </a:r>
                      <a:r>
                        <a:rPr lang="en-US" sz="1400" kern="1200" dirty="0" err="1">
                          <a:solidFill>
                            <a:schemeClr val="dk1"/>
                          </a:solidFill>
                          <a:latin typeface="+mn-lt"/>
                          <a:ea typeface="+mn-ea"/>
                          <a:cs typeface="+mn-cs"/>
                        </a:rPr>
                        <a:t>Keras</a:t>
                      </a:r>
                      <a:r>
                        <a:rPr lang="en-US" sz="1400" kern="1200" dirty="0">
                          <a:solidFill>
                            <a:schemeClr val="dk1"/>
                          </a:solidFill>
                          <a:latin typeface="+mn-lt"/>
                          <a:ea typeface="+mn-ea"/>
                          <a:cs typeface="+mn-cs"/>
                        </a:rPr>
                        <a:t> </a:t>
                      </a:r>
                    </a:p>
                    <a:p>
                      <a:pPr marL="285750" indent="-285750">
                        <a:buFont typeface="Wingdings" panose="05000000000000000000" pitchFamily="2" charset="2"/>
                        <a:buChar char="Ø"/>
                      </a:pPr>
                      <a:r>
                        <a:rPr lang="en-US" sz="1400" kern="1200" dirty="0">
                          <a:solidFill>
                            <a:schemeClr val="dk1"/>
                          </a:solidFill>
                          <a:latin typeface="+mn-lt"/>
                          <a:ea typeface="+mn-ea"/>
                          <a:cs typeface="+mn-cs"/>
                        </a:rPr>
                        <a:t>Frontend: Vue.js</a:t>
                      </a:r>
                    </a:p>
                    <a:p>
                      <a:pPr marL="285750" indent="-285750">
                        <a:buFont typeface="Wingdings" panose="05000000000000000000" pitchFamily="2" charset="2"/>
                        <a:buChar char="Ø"/>
                      </a:pPr>
                      <a:r>
                        <a:rPr lang="en-US" sz="1400" kern="1200" dirty="0">
                          <a:solidFill>
                            <a:schemeClr val="dk1"/>
                          </a:solidFill>
                          <a:latin typeface="+mn-lt"/>
                          <a:ea typeface="+mn-ea"/>
                          <a:cs typeface="+mn-cs"/>
                        </a:rPr>
                        <a:t>Database: SQLite </a:t>
                      </a: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29444416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txBox="1">
            <a:spLocks/>
          </p:cNvSpPr>
          <p:nvPr/>
        </p:nvSpPr>
        <p:spPr>
          <a:xfrm>
            <a:off x="494631" y="548668"/>
            <a:ext cx="7340601" cy="510116"/>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ts val="1050"/>
              </a:lnSpc>
              <a:buSzPct val="80000"/>
              <a:buNone/>
            </a:pPr>
            <a:r>
              <a:rPr lang="en-US" dirty="0">
                <a:solidFill>
                  <a:schemeClr val="bg1"/>
                </a:solidFill>
              </a:rPr>
              <a:t>Hong Kong Metropolitan University</a:t>
            </a:r>
          </a:p>
        </p:txBody>
      </p:sp>
      <p:pic>
        <p:nvPicPr>
          <p:cNvPr id="2" name="Picture 1"/>
          <p:cNvPicPr>
            <a:picLocks noChangeAspect="1"/>
          </p:cNvPicPr>
          <p:nvPr/>
        </p:nvPicPr>
        <p:blipFill>
          <a:blip r:embed="rId2"/>
          <a:stretch>
            <a:fillRect/>
          </a:stretch>
        </p:blipFill>
        <p:spPr>
          <a:xfrm>
            <a:off x="8051369" y="75643"/>
            <a:ext cx="4010492" cy="1049688"/>
          </a:xfrm>
          <a:prstGeom prst="rect">
            <a:avLst/>
          </a:prstGeom>
        </p:spPr>
      </p:pic>
      <p:graphicFrame>
        <p:nvGraphicFramePr>
          <p:cNvPr id="4" name="Table 3"/>
          <p:cNvGraphicFramePr>
            <a:graphicFrameLocks noGrp="1"/>
          </p:cNvGraphicFramePr>
          <p:nvPr/>
        </p:nvGraphicFramePr>
        <p:xfrm>
          <a:off x="148955" y="1257296"/>
          <a:ext cx="11912905" cy="4089400"/>
        </p:xfrm>
        <a:graphic>
          <a:graphicData uri="http://schemas.openxmlformats.org/drawingml/2006/table">
            <a:tbl>
              <a:tblPr firstRow="1" bandRow="1">
                <a:tableStyleId>{5C22544A-7EE6-4342-B048-85BDC9FD1C3A}</a:tableStyleId>
              </a:tblPr>
              <a:tblGrid>
                <a:gridCol w="1338882">
                  <a:extLst>
                    <a:ext uri="{9D8B030D-6E8A-4147-A177-3AD203B41FA5}">
                      <a16:colId xmlns:a16="http://schemas.microsoft.com/office/drawing/2014/main" val="1181569883"/>
                    </a:ext>
                  </a:extLst>
                </a:gridCol>
                <a:gridCol w="10574023">
                  <a:extLst>
                    <a:ext uri="{9D8B030D-6E8A-4147-A177-3AD203B41FA5}">
                      <a16:colId xmlns:a16="http://schemas.microsoft.com/office/drawing/2014/main" val="676973279"/>
                    </a:ext>
                  </a:extLst>
                </a:gridCol>
              </a:tblGrid>
              <a:tr h="370840">
                <a:tc>
                  <a:txBody>
                    <a:bodyPr/>
                    <a:lstStyle/>
                    <a:p>
                      <a:r>
                        <a:rPr lang="en-US" dirty="0"/>
                        <a:t>Title: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effectLst/>
                          <a:latin typeface="+mn-lt"/>
                          <a:ea typeface="+mn-ea"/>
                          <a:cs typeface="+mn-cs"/>
                        </a:rPr>
                        <a:t>Lightweight Agile Dashboard</a:t>
                      </a:r>
                      <a:endParaRPr lang="en-US" dirty="0"/>
                    </a:p>
                  </a:txBody>
                  <a:tcPr/>
                </a:tc>
                <a:extLst>
                  <a:ext uri="{0D108BD9-81ED-4DB2-BD59-A6C34878D82A}">
                    <a16:rowId xmlns:a16="http://schemas.microsoft.com/office/drawing/2014/main" val="2196218305"/>
                  </a:ext>
                </a:extLst>
              </a:tr>
              <a:tr h="548644">
                <a:tc>
                  <a:txBody>
                    <a:bodyPr/>
                    <a:lstStyle/>
                    <a:p>
                      <a:r>
                        <a:rPr lang="en-US" dirty="0"/>
                        <a:t>Project Supervisor: </a:t>
                      </a:r>
                    </a:p>
                  </a:txBody>
                  <a:tcPr/>
                </a:tc>
                <a:tc>
                  <a:txBody>
                    <a:bodyPr/>
                    <a:lstStyle/>
                    <a:p>
                      <a:r>
                        <a:rPr lang="en-US" dirty="0"/>
                        <a:t>Dr. Yishu Li</a:t>
                      </a:r>
                    </a:p>
                    <a:p>
                      <a:r>
                        <a:rPr lang="en-US" dirty="0"/>
                        <a:t>(email:  </a:t>
                      </a:r>
                      <a:r>
                        <a:rPr lang="en-US" dirty="0">
                          <a:hlinkClick r:id="rId3"/>
                        </a:rPr>
                        <a:t>sliy@hkmu.edu.hk</a:t>
                      </a:r>
                      <a:r>
                        <a:rPr lang="en-US" baseline="0" dirty="0"/>
                        <a:t> </a:t>
                      </a:r>
                      <a:r>
                        <a:rPr lang="en-US" dirty="0"/>
                        <a:t>,  Tel:  3120 2699)</a:t>
                      </a:r>
                    </a:p>
                  </a:txBody>
                  <a:tcPr/>
                </a:tc>
                <a:extLst>
                  <a:ext uri="{0D108BD9-81ED-4DB2-BD59-A6C34878D82A}">
                    <a16:rowId xmlns:a16="http://schemas.microsoft.com/office/drawing/2014/main" val="1020335862"/>
                  </a:ext>
                </a:extLst>
              </a:tr>
              <a:tr h="370840">
                <a:tc>
                  <a:txBody>
                    <a:bodyPr/>
                    <a:lstStyle/>
                    <a:p>
                      <a:r>
                        <a:rPr lang="en-US" sz="1400" kern="1200" dirty="0">
                          <a:solidFill>
                            <a:schemeClr val="dk1"/>
                          </a:solidFill>
                          <a:latin typeface="+mn-lt"/>
                          <a:ea typeface="+mn-ea"/>
                          <a:cs typeface="+mn-cs"/>
                        </a:rPr>
                        <a:t>Description:</a:t>
                      </a:r>
                    </a:p>
                  </a:txBody>
                  <a:tcPr/>
                </a:tc>
                <a:tc>
                  <a:txBody>
                    <a:bodyPr/>
                    <a:lstStyle/>
                    <a:p>
                      <a:pPr marL="0" indent="0">
                        <a:buFont typeface="Arial" panose="020B0604020202020204" pitchFamily="34" charset="0"/>
                        <a:buNone/>
                      </a:pPr>
                      <a:r>
                        <a:rPr lang="en-US" sz="1400" kern="1200" dirty="0">
                          <a:solidFill>
                            <a:schemeClr val="dk1"/>
                          </a:solidFill>
                          <a:latin typeface="+mn-lt"/>
                          <a:ea typeface="+mn-ea"/>
                          <a:cs typeface="+mn-cs"/>
                        </a:rPr>
                        <a:t>Agile methodologies (Scrum, Kanban) are widely adopted in software development, but many small teams—especially in academic, startup, or freelance environments—struggle with inefficient manual tracking. Professional tools like Jira are often too complex or costly, while simpler alternatives lack key Agile features like dependency visualization and progress analytics.</a:t>
                      </a:r>
                    </a:p>
                    <a:p>
                      <a:pPr marL="0" indent="0">
                        <a:buFont typeface="Arial" panose="020B0604020202020204" pitchFamily="34" charset="0"/>
                        <a:buNone/>
                      </a:pPr>
                      <a:endParaRPr lang="en-US" sz="1400" kern="1200" dirty="0">
                        <a:solidFill>
                          <a:schemeClr val="dk1"/>
                        </a:solidFill>
                        <a:latin typeface="+mn-lt"/>
                        <a:ea typeface="+mn-ea"/>
                        <a:cs typeface="+mn-cs"/>
                      </a:endParaRPr>
                    </a:p>
                    <a:p>
                      <a:pPr marL="0" indent="0">
                        <a:buFont typeface="Arial" panose="020B0604020202020204" pitchFamily="34" charset="0"/>
                        <a:buNone/>
                      </a:pPr>
                      <a:r>
                        <a:rPr lang="en-US" sz="1400" kern="1200" dirty="0">
                          <a:solidFill>
                            <a:schemeClr val="dk1"/>
                          </a:solidFill>
                          <a:latin typeface="+mn-lt"/>
                          <a:ea typeface="+mn-ea"/>
                          <a:cs typeface="+mn-cs"/>
                        </a:rPr>
                        <a:t>This project addresses these challenges by developing a lightweight, open-source Agile dashboard that:</a:t>
                      </a:r>
                    </a:p>
                    <a:p>
                      <a:pPr marL="285750" indent="-285750" algn="l" defTabSz="914400" rtl="0" eaLnBrk="1" latinLnBrk="0" hangingPunct="1">
                        <a:buFont typeface="Arial" panose="020B0604020202020204" pitchFamily="34" charset="0"/>
                        <a:buChar char="•"/>
                      </a:pPr>
                      <a:r>
                        <a:rPr lang="en-US" sz="1400" kern="1200" dirty="0">
                          <a:solidFill>
                            <a:schemeClr val="dk1"/>
                          </a:solidFill>
                          <a:latin typeface="+mn-lt"/>
                          <a:ea typeface="+mn-ea"/>
                          <a:cs typeface="+mn-cs"/>
                        </a:rPr>
                        <a:t>Supports core Agile practices (task tracking, sprint planning, metrics).</a:t>
                      </a:r>
                    </a:p>
                    <a:p>
                      <a:pPr marL="285750" indent="-285750" algn="l" defTabSz="914400" rtl="0" eaLnBrk="1" latinLnBrk="0" hangingPunct="1">
                        <a:buFont typeface="Arial" panose="020B0604020202020204" pitchFamily="34" charset="0"/>
                        <a:buChar char="•"/>
                      </a:pPr>
                      <a:r>
                        <a:rPr lang="en-US" sz="1400" kern="1200" dirty="0">
                          <a:solidFill>
                            <a:schemeClr val="dk1"/>
                          </a:solidFill>
                          <a:latin typeface="+mn-lt"/>
                          <a:ea typeface="+mn-ea"/>
                          <a:cs typeface="+mn-cs"/>
                        </a:rPr>
                        <a:t>Offers intuitive visualizations (burndown charts, dependency graphs).</a:t>
                      </a:r>
                    </a:p>
                    <a:p>
                      <a:pPr marL="285750" indent="-285750" algn="l" defTabSz="914400" rtl="0" eaLnBrk="1" latinLnBrk="0" hangingPunct="1">
                        <a:buFont typeface="Arial" panose="020B0604020202020204" pitchFamily="34" charset="0"/>
                        <a:buChar char="•"/>
                      </a:pPr>
                      <a:r>
                        <a:rPr lang="en-US" sz="1400" kern="1200" dirty="0">
                          <a:solidFill>
                            <a:schemeClr val="dk1"/>
                          </a:solidFill>
                          <a:latin typeface="+mn-lt"/>
                          <a:ea typeface="+mn-ea"/>
                          <a:cs typeface="+mn-cs"/>
                        </a:rPr>
                        <a:t>Supports collaborations for multi-users with role-based permissions (e.g., Developer, Scrum Master).</a:t>
                      </a:r>
                    </a:p>
                    <a:p>
                      <a:pPr marL="0" indent="0">
                        <a:buFont typeface="Arial" panose="020B0604020202020204" pitchFamily="34" charset="0"/>
                        <a:buNone/>
                      </a:pPr>
                      <a:endParaRPr lang="en-US" sz="1400" kern="1200" dirty="0">
                        <a:solidFill>
                          <a:schemeClr val="dk1"/>
                        </a:solidFill>
                        <a:latin typeface="+mn-lt"/>
                        <a:ea typeface="+mn-ea"/>
                        <a:cs typeface="+mn-cs"/>
                      </a:endParaRPr>
                    </a:p>
                    <a:p>
                      <a:pPr marL="0" indent="0">
                        <a:buFont typeface="Arial" panose="020B0604020202020204" pitchFamily="34" charset="0"/>
                        <a:buNone/>
                      </a:pPr>
                      <a:r>
                        <a:rPr lang="en-US" sz="1400" b="0" kern="1200" dirty="0">
                          <a:solidFill>
                            <a:schemeClr val="dk1"/>
                          </a:solidFill>
                          <a:latin typeface="+mn-lt"/>
                          <a:ea typeface="+mn-ea"/>
                          <a:cs typeface="+mn-cs"/>
                        </a:rPr>
                        <a:t>Tech Stack Suggestions</a:t>
                      </a:r>
                    </a:p>
                    <a:p>
                      <a:pPr marL="285750" indent="-285750">
                        <a:buFont typeface="Wingdings" panose="05000000000000000000" pitchFamily="2" charset="2"/>
                        <a:buChar char="Ø"/>
                      </a:pPr>
                      <a:r>
                        <a:rPr lang="en-US" sz="1400" kern="1200" dirty="0">
                          <a:solidFill>
                            <a:schemeClr val="dk1"/>
                          </a:solidFill>
                          <a:latin typeface="+mn-lt"/>
                          <a:ea typeface="+mn-ea"/>
                          <a:cs typeface="+mn-cs"/>
                        </a:rPr>
                        <a:t>Frontend: React.js (core UI); Chart.js (metrics visualization)</a:t>
                      </a:r>
                    </a:p>
                    <a:p>
                      <a:pPr marL="285750" indent="-285750">
                        <a:buFont typeface="Wingdings" panose="05000000000000000000" pitchFamily="2" charset="2"/>
                        <a:buChar char="Ø"/>
                      </a:pPr>
                      <a:r>
                        <a:rPr lang="en-US" sz="1400" kern="1200" dirty="0">
                          <a:solidFill>
                            <a:schemeClr val="dk1"/>
                          </a:solidFill>
                          <a:latin typeface="+mn-lt"/>
                          <a:ea typeface="+mn-ea"/>
                          <a:cs typeface="+mn-cs"/>
                        </a:rPr>
                        <a:t>Backend: Node.js/Express (REST API)</a:t>
                      </a:r>
                    </a:p>
                    <a:p>
                      <a:pPr marL="285750" indent="-285750">
                        <a:buFont typeface="Wingdings" panose="05000000000000000000" pitchFamily="2" charset="2"/>
                        <a:buChar char="Ø"/>
                      </a:pPr>
                      <a:r>
                        <a:rPr lang="en-US" sz="1400" kern="1200" dirty="0">
                          <a:solidFill>
                            <a:schemeClr val="dk1"/>
                          </a:solidFill>
                          <a:latin typeface="+mn-lt"/>
                          <a:ea typeface="+mn-ea"/>
                          <a:cs typeface="+mn-cs"/>
                        </a:rPr>
                        <a:t>State &amp; Storage: SQLite</a:t>
                      </a:r>
                    </a:p>
                    <a:p>
                      <a:pPr marL="285750" indent="-285750">
                        <a:buFont typeface="Wingdings" panose="05000000000000000000" pitchFamily="2" charset="2"/>
                        <a:buChar char="Ø"/>
                      </a:pPr>
                      <a:r>
                        <a:rPr lang="en-US" sz="1400" kern="1200" dirty="0">
                          <a:solidFill>
                            <a:schemeClr val="dk1"/>
                          </a:solidFill>
                          <a:latin typeface="+mn-lt"/>
                          <a:ea typeface="+mn-ea"/>
                          <a:cs typeface="+mn-cs"/>
                        </a:rPr>
                        <a:t>Core Logit: JavaScript/TypeScript (sprint calculations, topological sorting)</a:t>
                      </a:r>
                    </a:p>
                  </a:txBody>
                  <a:tcPr/>
                </a:tc>
                <a:extLst>
                  <a:ext uri="{0D108BD9-81ED-4DB2-BD59-A6C34878D82A}">
                    <a16:rowId xmlns:a16="http://schemas.microsoft.com/office/drawing/2014/main" val="3467709868"/>
                  </a:ext>
                </a:extLst>
              </a:tr>
            </a:tbl>
          </a:graphicData>
        </a:graphic>
      </p:graphicFrame>
    </p:spTree>
    <p:extLst>
      <p:ext uri="{BB962C8B-B14F-4D97-AF65-F5344CB8AC3E}">
        <p14:creationId xmlns:p14="http://schemas.microsoft.com/office/powerpoint/2010/main" val="2482022903"/>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訂設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自訂設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自訂設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a9810d85-ac2f-42ae-9f71-17cf39982786"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6EFE8F22F70CB4A95C4EDDBEA9574C6" ma:contentTypeVersion="15" ma:contentTypeDescription="Create a new document." ma:contentTypeScope="" ma:versionID="630b906281272143f34304b9b07436e6">
  <xsd:schema xmlns:xsd="http://www.w3.org/2001/XMLSchema" xmlns:xs="http://www.w3.org/2001/XMLSchema" xmlns:p="http://schemas.microsoft.com/office/2006/metadata/properties" xmlns:ns3="a9810d85-ac2f-42ae-9f71-17cf39982786" xmlns:ns4="2c492fd6-9b5b-4673-81f4-25ed49fe2c9a" targetNamespace="http://schemas.microsoft.com/office/2006/metadata/properties" ma:root="true" ma:fieldsID="7e09ea54146a1ed852cf338393b340b3" ns3:_="" ns4:_="">
    <xsd:import namespace="a9810d85-ac2f-42ae-9f71-17cf39982786"/>
    <xsd:import namespace="2c492fd6-9b5b-4673-81f4-25ed49fe2c9a"/>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LengthInSeconds" minOccurs="0"/>
                <xsd:element ref="ns3:MediaServiceAutoTags" minOccurs="0"/>
                <xsd:element ref="ns3:MediaServiceGenerationTime" minOccurs="0"/>
                <xsd:element ref="ns3:MediaServiceEventHashCode" minOccurs="0"/>
                <xsd:element ref="ns3:MediaServiceOCR" minOccurs="0"/>
                <xsd:element ref="ns3:MediaServiceAutoKeyPoints" minOccurs="0"/>
                <xsd:element ref="ns3:MediaServiceKeyPoints" minOccurs="0"/>
                <xsd:element ref="ns4:SharedWithUsers" minOccurs="0"/>
                <xsd:element ref="ns4:SharedWithDetails" minOccurs="0"/>
                <xsd:element ref="ns4:SharingHintHash"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9810d85-ac2f-42ae-9f71-17cf3998278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c492fd6-9b5b-4673-81f4-25ed49fe2c9a"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5E7EB5-63E7-430C-8C99-78C6E343BE6C}">
  <ds:schemaRefs>
    <ds:schemaRef ds:uri="http://schemas.microsoft.com/sharepoint/v3/contenttype/forms"/>
  </ds:schemaRefs>
</ds:datastoreItem>
</file>

<file path=customXml/itemProps2.xml><?xml version="1.0" encoding="utf-8"?>
<ds:datastoreItem xmlns:ds="http://schemas.openxmlformats.org/officeDocument/2006/customXml" ds:itemID="{7D6967A9-46CE-4C26-A710-A61E29A2416F}">
  <ds:schemaRefs>
    <ds:schemaRef ds:uri="http://schemas.microsoft.com/office/infopath/2007/PartnerControls"/>
    <ds:schemaRef ds:uri="a9810d85-ac2f-42ae-9f71-17cf39982786"/>
    <ds:schemaRef ds:uri="http://schemas.microsoft.com/office/2006/documentManagement/types"/>
    <ds:schemaRef ds:uri="http://purl.org/dc/elements/1.1/"/>
    <ds:schemaRef ds:uri="http://schemas.microsoft.com/office/2006/metadata/properties"/>
    <ds:schemaRef ds:uri="http://purl.org/dc/dcmitype/"/>
    <ds:schemaRef ds:uri="http://schemas.openxmlformats.org/package/2006/metadata/core-properties"/>
    <ds:schemaRef ds:uri="2c492fd6-9b5b-4673-81f4-25ed49fe2c9a"/>
    <ds:schemaRef ds:uri="http://www.w3.org/XML/1998/namespace"/>
    <ds:schemaRef ds:uri="http://purl.org/dc/terms/"/>
  </ds:schemaRefs>
</ds:datastoreItem>
</file>

<file path=customXml/itemProps3.xml><?xml version="1.0" encoding="utf-8"?>
<ds:datastoreItem xmlns:ds="http://schemas.openxmlformats.org/officeDocument/2006/customXml" ds:itemID="{D07A841D-9FF4-4BD4-8BFB-7E4C5A42F6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9810d85-ac2f-42ae-9f71-17cf39982786"/>
    <ds:schemaRef ds:uri="2c492fd6-9b5b-4673-81f4-25ed49fe2c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5807</TotalTime>
  <Words>5826</Words>
  <Application>Microsoft Office PowerPoint</Application>
  <PresentationFormat>Widescreen</PresentationFormat>
  <Paragraphs>416</Paragraphs>
  <Slides>25</Slides>
  <Notes>0</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25</vt:i4>
      </vt:variant>
    </vt:vector>
  </HeadingPairs>
  <TitlesOfParts>
    <vt:vector size="34" baseType="lpstr">
      <vt:lpstr>Arial</vt:lpstr>
      <vt:lpstr>Calibri</vt:lpstr>
      <vt:lpstr>Calibri Light</vt:lpstr>
      <vt:lpstr>Times New Roman</vt:lpstr>
      <vt:lpstr>Wingdings</vt:lpstr>
      <vt:lpstr>Office 佈景主題</vt:lpstr>
      <vt:lpstr>自訂設計</vt:lpstr>
      <vt:lpstr>1_自訂設計</vt:lpstr>
      <vt:lpstr>2_自訂設計</vt:lpstr>
      <vt:lpstr>2025 Final Year Project Topics (COMP S456F, 4570SEF) Bachelor of Computing with Honours in Internet Technology Bachelor of Science with Honours in Computer Science  Bachelor of Science with Honours in Computing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Carrie CHIU Tsz Lam</dc:creator>
  <cp:lastModifiedBy>jauyeung</cp:lastModifiedBy>
  <cp:revision>94</cp:revision>
  <dcterms:created xsi:type="dcterms:W3CDTF">2020-05-26T08:11:43Z</dcterms:created>
  <dcterms:modified xsi:type="dcterms:W3CDTF">2025-07-30T22:49:36Z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0x010100F6EFE8F22F70CB4A95C4EDDBEA9574C6</vt:lpwstr>
  </property>
</Properties>
</file>

<file path=docProps/thumbnail.jpeg>
</file>